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y="5143500" cx="9144000"/>
  <p:notesSz cx="6858000" cy="9144000"/>
  <p:embeddedFontLst>
    <p:embeddedFont>
      <p:font typeface="Hammersmith One"/>
      <p:regular r:id="rId60"/>
    </p:embeddedFont>
    <p:embeddedFont>
      <p:font typeface="Lato"/>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5.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HammersmithOne-regular.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5f14612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5f14612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1777260619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1777260619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16dfa1cab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16dfa1cab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16dfa1cab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16dfa1cab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6dfa1cab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6dfa1cab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777260619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1777260619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16dfa1cab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16dfa1cab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16dfa1cabb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16dfa1cabb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16dfa1cab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16dfa1cab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77e672c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177e672c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13fcc8fef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13fcc8fef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15f146126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15f146126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13fcc8fef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13fcc8fef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13fcc8fef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13fcc8fef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13fcc8fef4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13fcc8fef4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15f146126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15f146126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d1f06f19a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d1f06f19a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d1f06f19ac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d1f06f19ac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d1f06f19ac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d1f06f19ac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d1f06f19a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d1f06f19a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d1f06f19a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d1f06f19a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15f146126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15f146126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15f146126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15f146126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1777e9509e_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1777e9509e_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1777e9509e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1777e9509e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1777e9509e_1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1777e9509e_1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1777e9509e_1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1777e9509e_1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1777e9509e_1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1777e9509e_1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1777e9509e_1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1777e9509e_1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15f146126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15f146126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1777e9509e_4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1777e9509e_4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16327afb0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16327afb0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15f146126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15f146126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16657ed4a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16657ed4a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16327afb0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16327afb0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15c066a53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15c066a53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1777e950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1777e950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16327afb0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116327afb0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16f1666d3e_6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16f1666d3e_6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16f70f27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116f70f27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16f70f277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16f70f277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117937344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1179373443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179373443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179373443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5f146126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15f146126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16f70f277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16f70f277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16f70f277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16f70f277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174d84cba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174d84cba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13fa4d420a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13fa4d420a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174d84cb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174d84cb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5f146126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5f146126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6dfa1cab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16dfa1ca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16dfa1cab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16dfa1cab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16dfa1cab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16dfa1cab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13"/>
          <p:cNvGrpSpPr/>
          <p:nvPr/>
        </p:nvGrpSpPr>
        <p:grpSpPr>
          <a:xfrm>
            <a:off x="0" y="0"/>
            <a:ext cx="9144153" cy="5143624"/>
            <a:chOff x="-77" y="25"/>
            <a:chExt cx="9144153" cy="5143624"/>
          </a:xfrm>
        </p:grpSpPr>
        <p:sp>
          <p:nvSpPr>
            <p:cNvPr id="53" name="Google Shape;53;p13"/>
            <p:cNvSpPr/>
            <p:nvPr/>
          </p:nvSpPr>
          <p:spPr>
            <a:xfrm rot="-5400000">
              <a:off x="-47653"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rot="-5400000">
              <a:off x="-47653"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rot="-5400000">
              <a:off x="-47653"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rot="-5400000">
              <a:off x="-47653"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rot="-5400000">
              <a:off x="-47653"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rot="5400000">
              <a:off x="714198"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rot="-5400000">
              <a:off x="714322"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rot="5400000">
              <a:off x="714198"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rot="-5400000">
              <a:off x="714322"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rot="5400000">
              <a:off x="714198"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rot="-5400000">
              <a:off x="714322"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rot="5400000">
              <a:off x="714198"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rot="5400000">
              <a:off x="714198"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rot="-5400000">
              <a:off x="714322"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rot="5400000">
              <a:off x="714198"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rot="-5400000">
              <a:off x="714322"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rot="5400000">
              <a:off x="1476173"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rot="-5400000">
              <a:off x="1476296"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rot="5400000">
              <a:off x="1476173"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rot="-5400000">
              <a:off x="1476296"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rot="5400000">
              <a:off x="1476173"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rot="-5400000">
              <a:off x="1476296"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rot="5400000">
              <a:off x="1476173"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rot="5400000">
              <a:off x="1476173"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rot="-5400000">
              <a:off x="1476296"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rot="5400000">
              <a:off x="1476173"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rot="-5400000">
              <a:off x="1476296"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rot="5400000">
              <a:off x="2238147"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rot="-5400000">
              <a:off x="2238271"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rot="5400000">
              <a:off x="2238147"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rot="-5400000">
              <a:off x="2238271"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rot="5400000">
              <a:off x="2238147"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rot="-5400000">
              <a:off x="2238271"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rot="5400000">
              <a:off x="2238147"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2238147"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rot="-5400000">
              <a:off x="2238271"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rot="5400000">
              <a:off x="2238147"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rot="-5400000">
              <a:off x="2238271"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rot="5400000">
              <a:off x="3000173"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rot="-5400000">
              <a:off x="3000297"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rot="5400000">
              <a:off x="3000173"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rot="-5400000">
              <a:off x="3000297"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rot="5400000">
              <a:off x="3000173"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rot="-5400000">
              <a:off x="3000297"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rot="5400000">
              <a:off x="3000173"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rot="5400000">
              <a:off x="3000173"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5400000">
              <a:off x="3000297"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rot="5400000">
              <a:off x="3000173"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rot="-5400000">
              <a:off x="3000297"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rot="5400000">
              <a:off x="3762251"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rot="-5400000">
              <a:off x="3762374"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rot="5400000">
              <a:off x="3762251"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rot="-5400000">
              <a:off x="3762374"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rot="5400000">
              <a:off x="3762251"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rot="-5400000">
              <a:off x="3762374"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rot="5400000">
              <a:off x="3762251"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rot="5400000">
              <a:off x="3762251"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rot="-5400000">
              <a:off x="3762374"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rot="5400000">
              <a:off x="3762251"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rot="-5400000">
              <a:off x="3762374"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rot="5400000">
              <a:off x="-47777"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7777"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rot="5400000">
              <a:off x="-47777"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rot="5400000">
              <a:off x="-47777"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rot="-5400000">
              <a:off x="166697"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rot="5400000">
              <a:off x="-47777"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rot="5400000">
              <a:off x="-47777"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flipH="1" rot="-5400000">
              <a:off x="166697"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rot="-5400000">
              <a:off x="928672"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flipH="1" rot="-5400000">
              <a:off x="928672"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rot="-5400000">
              <a:off x="1690646"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flipH="1" rot="-5400000">
              <a:off x="1690646"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rot="-5400000">
              <a:off x="2452621"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flipH="1" rot="-5400000">
              <a:off x="2452621"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rot="-5400000">
              <a:off x="3214647"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flipH="1" rot="-5400000">
              <a:off x="3214647"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rot="-5400000">
              <a:off x="3976724"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flipH="1" rot="-5400000">
              <a:off x="3976724"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rot="-5400000">
              <a:off x="4524349"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rot="-5400000">
              <a:off x="4524349"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524349"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4524349"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rot="-5400000">
              <a:off x="4524349"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286200"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rot="-5400000">
              <a:off x="5286324"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5286200"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rot="-5400000">
              <a:off x="5286324"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5286200"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rot="-5400000">
              <a:off x="5286324"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rot="5400000">
              <a:off x="5286200"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5286200"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rot="-5400000">
              <a:off x="5286324"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5286200"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rot="-5400000">
              <a:off x="5286324"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6048175"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rot="-5400000">
              <a:off x="6048298"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6048175"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rot="-5400000">
              <a:off x="6048298"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rot="5400000">
              <a:off x="6048175"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rot="-5400000">
              <a:off x="6048298"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rot="5400000">
              <a:off x="6048175"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rot="5400000">
              <a:off x="6048175"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rot="-5400000">
              <a:off x="6048298"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rot="5400000">
              <a:off x="6048175"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rot="-5400000">
              <a:off x="6048298"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rot="5400000">
              <a:off x="6810149"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rot="-5400000">
              <a:off x="6810273"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rot="5400000">
              <a:off x="6810149"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rot="-5400000">
              <a:off x="6810273"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rot="5400000">
              <a:off x="6810149"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rot="-5400000">
              <a:off x="6810273"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rot="5400000">
              <a:off x="6810149"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rot="5400000">
              <a:off x="6810149"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rot="-5400000">
              <a:off x="6810273"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rot="5400000">
              <a:off x="6810149"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rot="-5400000">
              <a:off x="6810273"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rot="5400000">
              <a:off x="7572175"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rot="-5400000">
              <a:off x="7572299"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rot="5400000">
              <a:off x="7572175"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rot="-5400000">
              <a:off x="7572299"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rot="5400000">
              <a:off x="7572175"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rot="-5400000">
              <a:off x="7572299"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rot="5400000">
              <a:off x="7572175"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rot="5400000">
              <a:off x="7572175"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rot="-5400000">
              <a:off x="7572299"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rot="5400000">
              <a:off x="7572175"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rot="-5400000">
              <a:off x="7572299"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rot="5400000">
              <a:off x="8334253"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rot="-5400000">
              <a:off x="8334377" y="219061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rot="5400000">
              <a:off x="8334253"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rot="-5400000">
              <a:off x="8334377" y="304787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rot="5400000">
              <a:off x="8334253"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rot="-5400000">
              <a:off x="8334377" y="390514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rot="5400000">
              <a:off x="8334253"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rot="5400000">
              <a:off x="8334253"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rot="-5400000">
              <a:off x="8334377" y="47618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rot="5400000">
              <a:off x="8334253"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rot="-5400000">
              <a:off x="8334377" y="13334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rot="5400000">
              <a:off x="4524225" y="176215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rot="5400000">
              <a:off x="4524225" y="261942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rot="5400000">
              <a:off x="4524225" y="3476684"/>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rot="5400000">
              <a:off x="4524225" y="4333949"/>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rot="-5400000">
              <a:off x="4738699"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rot="5400000">
              <a:off x="4524225" y="47725"/>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rot="5400000">
              <a:off x="4524225" y="904990"/>
              <a:ext cx="857400" cy="762000"/>
            </a:xfrm>
            <a:prstGeom prst="triangle">
              <a:avLst>
                <a:gd fmla="val 50000"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flipH="1" rot="-5400000">
              <a:off x="4738699"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rot="-5400000">
              <a:off x="5500674"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flipH="1" rot="-5400000">
              <a:off x="5500674"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rot="-5400000">
              <a:off x="6262648"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flipH="1" rot="-5400000">
              <a:off x="6262648"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rot="-5400000">
              <a:off x="7024623"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flipH="1" rot="-5400000">
              <a:off x="7024623"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rot="-5400000">
              <a:off x="7786649"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flipH="1" rot="-5400000">
              <a:off x="7786649"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rot="-5400000">
              <a:off x="8548727" y="4548163"/>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flipH="1" rot="-5400000">
              <a:off x="8548727" y="-166420"/>
              <a:ext cx="428700" cy="762000"/>
            </a:xfrm>
            <a:prstGeom prst="rtTriangle">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3"/>
          <p:cNvSpPr/>
          <p:nvPr/>
        </p:nvSpPr>
        <p:spPr>
          <a:xfrm>
            <a:off x="1525050" y="1293850"/>
            <a:ext cx="6093900" cy="2555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txBox="1"/>
          <p:nvPr>
            <p:ph type="title"/>
          </p:nvPr>
        </p:nvSpPr>
        <p:spPr>
          <a:xfrm>
            <a:off x="1876575" y="1668150"/>
            <a:ext cx="5391000" cy="1184700"/>
          </a:xfrm>
          <a:prstGeom prst="rect">
            <a:avLst/>
          </a:prstGeom>
          <a:noFill/>
        </p:spPr>
        <p:txBody>
          <a:bodyPr anchorCtr="0" anchor="b" bIns="91425" lIns="91425" spcFirstLastPara="1" rIns="91425" wrap="square" tIns="91425">
            <a:normAutofit/>
          </a:bodyPr>
          <a:lstStyle>
            <a:lvl1pPr lvl="0" algn="ctr">
              <a:lnSpc>
                <a:spcPct val="100000"/>
              </a:lnSpc>
              <a:spcBef>
                <a:spcPts val="0"/>
              </a:spcBef>
              <a:spcAft>
                <a:spcPts val="0"/>
              </a:spcAft>
              <a:buNone/>
              <a:defRPr b="1" sz="3200">
                <a:solidFill>
                  <a:srgbClr val="212121"/>
                </a:solidFill>
              </a:defRPr>
            </a:lvl1pPr>
            <a:lvl2pPr lvl="1" algn="ctr">
              <a:lnSpc>
                <a:spcPct val="100000"/>
              </a:lnSpc>
              <a:spcBef>
                <a:spcPts val="0"/>
              </a:spcBef>
              <a:spcAft>
                <a:spcPts val="0"/>
              </a:spcAft>
              <a:buNone/>
              <a:defRPr b="1" sz="3200">
                <a:solidFill>
                  <a:srgbClr val="212121"/>
                </a:solidFill>
              </a:defRPr>
            </a:lvl2pPr>
            <a:lvl3pPr lvl="2" algn="ctr">
              <a:lnSpc>
                <a:spcPct val="100000"/>
              </a:lnSpc>
              <a:spcBef>
                <a:spcPts val="0"/>
              </a:spcBef>
              <a:spcAft>
                <a:spcPts val="0"/>
              </a:spcAft>
              <a:buNone/>
              <a:defRPr b="1" sz="3200">
                <a:solidFill>
                  <a:srgbClr val="212121"/>
                </a:solidFill>
              </a:defRPr>
            </a:lvl3pPr>
            <a:lvl4pPr lvl="3" algn="ctr">
              <a:lnSpc>
                <a:spcPct val="100000"/>
              </a:lnSpc>
              <a:spcBef>
                <a:spcPts val="0"/>
              </a:spcBef>
              <a:spcAft>
                <a:spcPts val="0"/>
              </a:spcAft>
              <a:buNone/>
              <a:defRPr b="1" sz="3200">
                <a:solidFill>
                  <a:srgbClr val="212121"/>
                </a:solidFill>
              </a:defRPr>
            </a:lvl4pPr>
            <a:lvl5pPr lvl="4" algn="ctr">
              <a:lnSpc>
                <a:spcPct val="100000"/>
              </a:lnSpc>
              <a:spcBef>
                <a:spcPts val="0"/>
              </a:spcBef>
              <a:spcAft>
                <a:spcPts val="0"/>
              </a:spcAft>
              <a:buNone/>
              <a:defRPr b="1" sz="3200">
                <a:solidFill>
                  <a:srgbClr val="212121"/>
                </a:solidFill>
              </a:defRPr>
            </a:lvl5pPr>
            <a:lvl6pPr lvl="5" algn="ctr">
              <a:lnSpc>
                <a:spcPct val="100000"/>
              </a:lnSpc>
              <a:spcBef>
                <a:spcPts val="0"/>
              </a:spcBef>
              <a:spcAft>
                <a:spcPts val="0"/>
              </a:spcAft>
              <a:buNone/>
              <a:defRPr b="1" sz="3200">
                <a:solidFill>
                  <a:srgbClr val="212121"/>
                </a:solidFill>
              </a:defRPr>
            </a:lvl6pPr>
            <a:lvl7pPr lvl="6" algn="ctr">
              <a:lnSpc>
                <a:spcPct val="100000"/>
              </a:lnSpc>
              <a:spcBef>
                <a:spcPts val="0"/>
              </a:spcBef>
              <a:spcAft>
                <a:spcPts val="0"/>
              </a:spcAft>
              <a:buNone/>
              <a:defRPr b="1" sz="3200">
                <a:solidFill>
                  <a:srgbClr val="212121"/>
                </a:solidFill>
              </a:defRPr>
            </a:lvl7pPr>
            <a:lvl8pPr lvl="7" algn="ctr">
              <a:lnSpc>
                <a:spcPct val="100000"/>
              </a:lnSpc>
              <a:spcBef>
                <a:spcPts val="0"/>
              </a:spcBef>
              <a:spcAft>
                <a:spcPts val="0"/>
              </a:spcAft>
              <a:buNone/>
              <a:defRPr b="1" sz="3200">
                <a:solidFill>
                  <a:srgbClr val="212121"/>
                </a:solidFill>
              </a:defRPr>
            </a:lvl8pPr>
            <a:lvl9pPr lvl="8" algn="ctr">
              <a:lnSpc>
                <a:spcPct val="100000"/>
              </a:lnSpc>
              <a:spcBef>
                <a:spcPts val="0"/>
              </a:spcBef>
              <a:spcAft>
                <a:spcPts val="0"/>
              </a:spcAft>
              <a:buNone/>
              <a:defRPr b="1" sz="3200">
                <a:solidFill>
                  <a:srgbClr val="212121"/>
                </a:solidFill>
              </a:defRPr>
            </a:lvl9pPr>
          </a:lstStyle>
          <a:p/>
        </p:txBody>
      </p:sp>
      <p:sp>
        <p:nvSpPr>
          <p:cNvPr id="211" name="Google Shape;211;p13"/>
          <p:cNvSpPr txBox="1"/>
          <p:nvPr>
            <p:ph idx="1" type="subTitle"/>
          </p:nvPr>
        </p:nvSpPr>
        <p:spPr>
          <a:xfrm>
            <a:off x="1876575" y="2930428"/>
            <a:ext cx="5391000" cy="601500"/>
          </a:xfrm>
          <a:prstGeom prst="rect">
            <a:avLst/>
          </a:prstGeom>
          <a:noFill/>
        </p:spPr>
        <p:txBody>
          <a:bodyPr anchorCtr="0" anchor="t" bIns="91425" lIns="91425" spcFirstLastPara="1" rIns="91425" wrap="square" tIns="91425">
            <a:normAutofit/>
          </a:bodyPr>
          <a:lstStyle>
            <a:lvl1pPr lvl="0" algn="ctr">
              <a:lnSpc>
                <a:spcPct val="100000"/>
              </a:lnSpc>
              <a:spcBef>
                <a:spcPts val="0"/>
              </a:spcBef>
              <a:spcAft>
                <a:spcPts val="0"/>
              </a:spcAft>
              <a:buClr>
                <a:srgbClr val="616161"/>
              </a:buClr>
              <a:buSzPts val="2100"/>
              <a:buNone/>
              <a:defRPr sz="2100">
                <a:solidFill>
                  <a:srgbClr val="616161"/>
                </a:solidFill>
              </a:defRPr>
            </a:lvl1pPr>
            <a:lvl2pPr lvl="1" algn="ctr">
              <a:lnSpc>
                <a:spcPct val="100000"/>
              </a:lnSpc>
              <a:spcBef>
                <a:spcPts val="0"/>
              </a:spcBef>
              <a:spcAft>
                <a:spcPts val="0"/>
              </a:spcAft>
              <a:buClr>
                <a:srgbClr val="616161"/>
              </a:buClr>
              <a:buSzPts val="2100"/>
              <a:buNone/>
              <a:defRPr sz="2100">
                <a:solidFill>
                  <a:srgbClr val="616161"/>
                </a:solidFill>
              </a:defRPr>
            </a:lvl2pPr>
            <a:lvl3pPr lvl="2" algn="ctr">
              <a:lnSpc>
                <a:spcPct val="100000"/>
              </a:lnSpc>
              <a:spcBef>
                <a:spcPts val="0"/>
              </a:spcBef>
              <a:spcAft>
                <a:spcPts val="0"/>
              </a:spcAft>
              <a:buClr>
                <a:srgbClr val="616161"/>
              </a:buClr>
              <a:buSzPts val="2100"/>
              <a:buNone/>
              <a:defRPr sz="2100">
                <a:solidFill>
                  <a:srgbClr val="616161"/>
                </a:solidFill>
              </a:defRPr>
            </a:lvl3pPr>
            <a:lvl4pPr lvl="3" algn="ctr">
              <a:lnSpc>
                <a:spcPct val="100000"/>
              </a:lnSpc>
              <a:spcBef>
                <a:spcPts val="0"/>
              </a:spcBef>
              <a:spcAft>
                <a:spcPts val="0"/>
              </a:spcAft>
              <a:buClr>
                <a:srgbClr val="616161"/>
              </a:buClr>
              <a:buSzPts val="2100"/>
              <a:buNone/>
              <a:defRPr sz="2100">
                <a:solidFill>
                  <a:srgbClr val="616161"/>
                </a:solidFill>
              </a:defRPr>
            </a:lvl4pPr>
            <a:lvl5pPr lvl="4" algn="ctr">
              <a:lnSpc>
                <a:spcPct val="100000"/>
              </a:lnSpc>
              <a:spcBef>
                <a:spcPts val="0"/>
              </a:spcBef>
              <a:spcAft>
                <a:spcPts val="0"/>
              </a:spcAft>
              <a:buClr>
                <a:srgbClr val="616161"/>
              </a:buClr>
              <a:buSzPts val="2100"/>
              <a:buNone/>
              <a:defRPr sz="2100">
                <a:solidFill>
                  <a:srgbClr val="616161"/>
                </a:solidFill>
              </a:defRPr>
            </a:lvl5pPr>
            <a:lvl6pPr lvl="5" algn="ctr">
              <a:lnSpc>
                <a:spcPct val="100000"/>
              </a:lnSpc>
              <a:spcBef>
                <a:spcPts val="0"/>
              </a:spcBef>
              <a:spcAft>
                <a:spcPts val="0"/>
              </a:spcAft>
              <a:buClr>
                <a:srgbClr val="616161"/>
              </a:buClr>
              <a:buSzPts val="2100"/>
              <a:buNone/>
              <a:defRPr sz="2100">
                <a:solidFill>
                  <a:srgbClr val="616161"/>
                </a:solidFill>
              </a:defRPr>
            </a:lvl6pPr>
            <a:lvl7pPr lvl="6" algn="ctr">
              <a:lnSpc>
                <a:spcPct val="100000"/>
              </a:lnSpc>
              <a:spcBef>
                <a:spcPts val="0"/>
              </a:spcBef>
              <a:spcAft>
                <a:spcPts val="0"/>
              </a:spcAft>
              <a:buClr>
                <a:srgbClr val="616161"/>
              </a:buClr>
              <a:buSzPts val="2100"/>
              <a:buNone/>
              <a:defRPr sz="2100">
                <a:solidFill>
                  <a:srgbClr val="616161"/>
                </a:solidFill>
              </a:defRPr>
            </a:lvl7pPr>
            <a:lvl8pPr lvl="7" algn="ctr">
              <a:lnSpc>
                <a:spcPct val="100000"/>
              </a:lnSpc>
              <a:spcBef>
                <a:spcPts val="0"/>
              </a:spcBef>
              <a:spcAft>
                <a:spcPts val="0"/>
              </a:spcAft>
              <a:buClr>
                <a:srgbClr val="616161"/>
              </a:buClr>
              <a:buSzPts val="2100"/>
              <a:buNone/>
              <a:defRPr sz="2100">
                <a:solidFill>
                  <a:srgbClr val="616161"/>
                </a:solidFill>
              </a:defRPr>
            </a:lvl8pPr>
            <a:lvl9pPr lvl="8" algn="ctr">
              <a:lnSpc>
                <a:spcPct val="100000"/>
              </a:lnSpc>
              <a:spcBef>
                <a:spcPts val="0"/>
              </a:spcBef>
              <a:spcAft>
                <a:spcPts val="0"/>
              </a:spcAft>
              <a:buClr>
                <a:srgbClr val="616161"/>
              </a:buClr>
              <a:buSzPts val="2100"/>
              <a:buNone/>
              <a:defRPr sz="2100">
                <a:solidFill>
                  <a:srgbClr val="616161"/>
                </a:solidFill>
              </a:defRPr>
            </a:lvl9pPr>
          </a:lstStyle>
          <a:p/>
        </p:txBody>
      </p:sp>
      <p:sp>
        <p:nvSpPr>
          <p:cNvPr id="212" name="Google Shape;212;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imdb.com/name/nm0342628/" TargetMode="External"/><Relationship Id="rId4" Type="http://schemas.openxmlformats.org/officeDocument/2006/relationships/image" Target="../media/image2.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7.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1.png"/><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hyperlink" Target="https://drive.google.com/drive/u/1/my-drive" TargetMode="External"/><Relationship Id="rId4" Type="http://schemas.openxmlformats.org/officeDocument/2006/relationships/hyperlink" Target="https://drive.google.com/drive/u/1/my-driv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youtu.be/Q2qqKwndFW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4"/>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34375"/>
              <a:buFont typeface="Arial"/>
              <a:buNone/>
            </a:pPr>
            <a:r>
              <a:rPr lang="en">
                <a:solidFill>
                  <a:schemeClr val="accent2"/>
                </a:solidFill>
              </a:rPr>
              <a:t>T</a:t>
            </a:r>
            <a:r>
              <a:rPr lang="en">
                <a:solidFill>
                  <a:schemeClr val="accent2"/>
                </a:solidFill>
              </a:rPr>
              <a:t>he Right Stuff Literature Circles</a:t>
            </a:r>
            <a:endParaRPr>
              <a:solidFill>
                <a:schemeClr val="accent2"/>
              </a:solidFill>
            </a:endParaRPr>
          </a:p>
          <a:p>
            <a:pPr indent="0" lvl="0" marL="0" rtl="0" algn="ctr">
              <a:spcBef>
                <a:spcPts val="0"/>
              </a:spcBef>
              <a:spcAft>
                <a:spcPts val="0"/>
              </a:spcAft>
              <a:buNone/>
            </a:pPr>
            <a:r>
              <a:rPr lang="en">
                <a:solidFill>
                  <a:schemeClr val="accent2"/>
                </a:solidFill>
              </a:rPr>
              <a:t>Chapters 1 &amp; 9</a:t>
            </a:r>
            <a:endParaRPr/>
          </a:p>
        </p:txBody>
      </p:sp>
      <p:sp>
        <p:nvSpPr>
          <p:cNvPr id="218" name="Google Shape;218;p14"/>
          <p:cNvSpPr txBox="1"/>
          <p:nvPr>
            <p:ph idx="1" type="subTitle"/>
          </p:nvPr>
        </p:nvSpPr>
        <p:spPr>
          <a:xfrm>
            <a:off x="1876575" y="2930428"/>
            <a:ext cx="5391000" cy="6015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Clr>
                <a:schemeClr val="dk1"/>
              </a:buClr>
              <a:buSzPct val="52380"/>
              <a:buFont typeface="Arial"/>
              <a:buNone/>
            </a:pPr>
            <a:r>
              <a:rPr lang="en"/>
              <a:t>COM 1102</a:t>
            </a:r>
            <a:endParaRPr/>
          </a:p>
          <a:p>
            <a:pPr indent="0" lvl="0" marL="0" rtl="0" algn="ctr">
              <a:spcBef>
                <a:spcPts val="0"/>
              </a:spcBef>
              <a:spcAft>
                <a:spcPts val="0"/>
              </a:spcAft>
              <a:buNone/>
            </a:pPr>
            <a:r>
              <a:rPr lang="en"/>
              <a:t>Spring 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3"/>
          <p:cNvSpPr txBox="1"/>
          <p:nvPr>
            <p:ph idx="1" type="body"/>
          </p:nvPr>
        </p:nvSpPr>
        <p:spPr>
          <a:xfrm>
            <a:off x="6932625" y="514950"/>
            <a:ext cx="1899600" cy="3416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700" u="sng">
                <a:solidFill>
                  <a:schemeClr val="hlink"/>
                </a:solidFill>
                <a:hlinkClick r:id="rId3"/>
              </a:rPr>
              <a:t>https://www.imdb.com/name/nm0342628/</a:t>
            </a:r>
            <a:endParaRPr sz="700"/>
          </a:p>
          <a:p>
            <a:pPr indent="0" lvl="0" marL="0" rtl="0" algn="l">
              <a:lnSpc>
                <a:spcPct val="105000"/>
              </a:lnSpc>
              <a:spcBef>
                <a:spcPts val="1200"/>
              </a:spcBef>
              <a:spcAft>
                <a:spcPts val="1200"/>
              </a:spcAft>
              <a:buNone/>
            </a:pPr>
            <a:r>
              <a:rPr lang="en" sz="700"/>
              <a:t>https://soundcloud.com/pawprinceton/pawcast-jordan-bimm-on-the-legacy-of-astronaut-pete-conrad-53</a:t>
            </a:r>
            <a:endParaRPr sz="700"/>
          </a:p>
        </p:txBody>
      </p:sp>
      <p:pic>
        <p:nvPicPr>
          <p:cNvPr id="275" name="Google Shape;275;p23"/>
          <p:cNvPicPr preferRelativeResize="0"/>
          <p:nvPr/>
        </p:nvPicPr>
        <p:blipFill>
          <a:blip r:embed="rId4">
            <a:alphaModFix/>
          </a:blip>
          <a:stretch>
            <a:fillRect/>
          </a:stretch>
        </p:blipFill>
        <p:spPr>
          <a:xfrm>
            <a:off x="693250" y="514952"/>
            <a:ext cx="3200975" cy="3200975"/>
          </a:xfrm>
          <a:prstGeom prst="rect">
            <a:avLst/>
          </a:prstGeom>
          <a:noFill/>
          <a:ln>
            <a:noFill/>
          </a:ln>
        </p:spPr>
      </p:pic>
      <p:pic>
        <p:nvPicPr>
          <p:cNvPr id="276" name="Google Shape;276;p23"/>
          <p:cNvPicPr preferRelativeResize="0"/>
          <p:nvPr/>
        </p:nvPicPr>
        <p:blipFill>
          <a:blip r:embed="rId5">
            <a:alphaModFix/>
          </a:blip>
          <a:stretch>
            <a:fillRect/>
          </a:stretch>
        </p:blipFill>
        <p:spPr>
          <a:xfrm>
            <a:off x="3894225" y="514950"/>
            <a:ext cx="2638400" cy="36931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282" name="Google Shape;282;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7200"/>
              <a:t>Chapter 10</a:t>
            </a:r>
            <a:endParaRPr sz="7200"/>
          </a:p>
          <a:p>
            <a:pPr indent="-342900" lvl="0" marL="457200" rtl="0" algn="l">
              <a:spcBef>
                <a:spcPts val="1200"/>
              </a:spcBef>
              <a:spcAft>
                <a:spcPts val="0"/>
              </a:spcAft>
              <a:buSzPct val="100000"/>
              <a:buChar char="●"/>
            </a:pPr>
            <a:r>
              <a:rPr lang="en" sz="7200"/>
              <a:t>TIme and Place: May 5, 1961 on Cape Canaveral in Florida. </a:t>
            </a:r>
            <a:endParaRPr sz="7200"/>
          </a:p>
          <a:p>
            <a:pPr indent="-342900" lvl="0" marL="457200" rtl="0" algn="l">
              <a:spcBef>
                <a:spcPts val="0"/>
              </a:spcBef>
              <a:spcAft>
                <a:spcPts val="0"/>
              </a:spcAft>
              <a:buSzPct val="100000"/>
              <a:buChar char="●"/>
            </a:pPr>
            <a:r>
              <a:rPr lang="en" sz="7200"/>
              <a:t>Historic events </a:t>
            </a:r>
            <a:endParaRPr sz="7200"/>
          </a:p>
          <a:p>
            <a:pPr indent="-342900" lvl="1" marL="914400" rtl="0" algn="l">
              <a:spcBef>
                <a:spcPts val="0"/>
              </a:spcBef>
              <a:spcAft>
                <a:spcPts val="0"/>
              </a:spcAft>
              <a:buSzPct val="100000"/>
              <a:buChar char="○"/>
            </a:pPr>
            <a:r>
              <a:rPr lang="en" sz="7200"/>
              <a:t>April 12, 1961 : Soviets successfully launch and return Yuri Gagarin </a:t>
            </a:r>
            <a:endParaRPr sz="7200"/>
          </a:p>
          <a:p>
            <a:pPr indent="-342900" lvl="1" marL="914400" rtl="0" algn="l">
              <a:spcBef>
                <a:spcPts val="0"/>
              </a:spcBef>
              <a:spcAft>
                <a:spcPts val="0"/>
              </a:spcAft>
              <a:buSzPct val="100000"/>
              <a:buChar char="○"/>
            </a:pPr>
            <a:r>
              <a:rPr lang="en" sz="7200"/>
              <a:t>May 2, 1961 : Mercury - Atlas control system sends the rocket “Little Joe” off course</a:t>
            </a:r>
            <a:endParaRPr sz="7200"/>
          </a:p>
          <a:p>
            <a:pPr indent="-342900" lvl="1" marL="914400" rtl="0" algn="l">
              <a:spcBef>
                <a:spcPts val="0"/>
              </a:spcBef>
              <a:spcAft>
                <a:spcPts val="0"/>
              </a:spcAft>
              <a:buSzPct val="100000"/>
              <a:buChar char="○"/>
            </a:pPr>
            <a:r>
              <a:rPr lang="en" sz="7200"/>
              <a:t>April 25, 1961 : Gus Grissom almost killed after Atlas test rocket blows up after going off course</a:t>
            </a:r>
            <a:endParaRPr sz="7200"/>
          </a:p>
          <a:p>
            <a:pPr indent="-342900" lvl="1" marL="914400" rtl="0" algn="l">
              <a:spcBef>
                <a:spcPts val="0"/>
              </a:spcBef>
              <a:spcAft>
                <a:spcPts val="0"/>
              </a:spcAft>
              <a:buSzPct val="100000"/>
              <a:buChar char="○"/>
            </a:pPr>
            <a:r>
              <a:rPr lang="en" sz="7200"/>
              <a:t>US fails to overthrow Fidel Castro in Cuba.</a:t>
            </a:r>
            <a:endParaRPr sz="72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83" name="Google Shape;283;p24"/>
          <p:cNvPicPr preferRelativeResize="0"/>
          <p:nvPr/>
        </p:nvPicPr>
        <p:blipFill>
          <a:blip r:embed="rId3">
            <a:alphaModFix/>
          </a:blip>
          <a:stretch>
            <a:fillRect/>
          </a:stretch>
        </p:blipFill>
        <p:spPr>
          <a:xfrm>
            <a:off x="6770700" y="3343975"/>
            <a:ext cx="2061600" cy="1288500"/>
          </a:xfrm>
          <a:prstGeom prst="rect">
            <a:avLst/>
          </a:prstGeom>
          <a:noFill/>
          <a:ln>
            <a:noFill/>
          </a:ln>
        </p:spPr>
      </p:pic>
      <p:sp>
        <p:nvSpPr>
          <p:cNvPr id="284" name="Google Shape;284;p24"/>
          <p:cNvSpPr txBox="1"/>
          <p:nvPr/>
        </p:nvSpPr>
        <p:spPr>
          <a:xfrm>
            <a:off x="5569700" y="4568875"/>
            <a:ext cx="33273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Little joe rocket https://rocketrundown.com/the-successful-failure-of-the-little-joe-ii-bp-22-mission/</a:t>
            </a:r>
            <a:endParaRPr sz="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and Falling Action - Chapter 10</a:t>
            </a:r>
            <a:endParaRPr/>
          </a:p>
        </p:txBody>
      </p:sp>
      <p:sp>
        <p:nvSpPr>
          <p:cNvPr id="290" name="Google Shape;290;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Chapter entails the launch of the first Mercury rocket with Alan Shepard as the astronaut. - May 5, 1961, 14h 24m 13s UTC</a:t>
            </a:r>
            <a:endParaRPr/>
          </a:p>
          <a:p>
            <a:pPr indent="-342900" lvl="0" marL="457200" rtl="0" algn="l">
              <a:spcBef>
                <a:spcPts val="0"/>
              </a:spcBef>
              <a:spcAft>
                <a:spcPts val="0"/>
              </a:spcAft>
              <a:buSzPts val="1800"/>
              <a:buChar char="●"/>
            </a:pPr>
            <a:r>
              <a:rPr lang="en"/>
              <a:t>Intense build-up during the countdown of the launch.</a:t>
            </a:r>
            <a:endParaRPr/>
          </a:p>
          <a:p>
            <a:pPr indent="-342900" lvl="0" marL="457200" rtl="0" algn="l">
              <a:spcBef>
                <a:spcPts val="0"/>
              </a:spcBef>
              <a:spcAft>
                <a:spcPts val="0"/>
              </a:spcAft>
              <a:buSzPts val="1800"/>
              <a:buChar char="●"/>
            </a:pPr>
            <a:r>
              <a:rPr lang="en"/>
              <a:t>Flight was almost canceled and Alan Shepard almost </a:t>
            </a:r>
            <a:r>
              <a:rPr lang="en"/>
              <a:t>accidentally ejected himself from the capsule. </a:t>
            </a:r>
            <a:endParaRPr/>
          </a:p>
          <a:p>
            <a:pPr indent="-342900" lvl="0" marL="457200" rtl="0" algn="l">
              <a:spcBef>
                <a:spcPts val="0"/>
              </a:spcBef>
              <a:spcAft>
                <a:spcPts val="0"/>
              </a:spcAft>
              <a:buSzPts val="1800"/>
              <a:buChar char="●"/>
            </a:pPr>
            <a:r>
              <a:rPr lang="en"/>
              <a:t>Alan Shepard takes off into space and is constantly worrying about messing up and ruining the mission.</a:t>
            </a:r>
            <a:endParaRPr/>
          </a:p>
          <a:p>
            <a:pPr indent="-342900" lvl="0" marL="457200" rtl="0" algn="l">
              <a:spcBef>
                <a:spcPts val="0"/>
              </a:spcBef>
              <a:spcAft>
                <a:spcPts val="0"/>
              </a:spcAft>
              <a:buSzPts val="1800"/>
              <a:buChar char="●"/>
            </a:pPr>
            <a:r>
              <a:rPr lang="en"/>
              <a:t>He successfully lands back on earth in the ocean and is greeted as a national hero.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a:t>
            </a:r>
            <a:endParaRPr/>
          </a:p>
        </p:txBody>
      </p:sp>
      <p:sp>
        <p:nvSpPr>
          <p:cNvPr id="296" name="Google Shape;29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Alan Shepard - The astronaut chosen to be the first American man in space. He is inside the Mercury capsule that will allow him to fulfill his mission.</a:t>
            </a:r>
            <a:endParaRPr/>
          </a:p>
          <a:p>
            <a:pPr indent="-342900" lvl="0" marL="457200" rtl="0" algn="l">
              <a:spcBef>
                <a:spcPts val="0"/>
              </a:spcBef>
              <a:spcAft>
                <a:spcPts val="0"/>
              </a:spcAft>
              <a:buSzPts val="1800"/>
              <a:buChar char="●"/>
            </a:pPr>
            <a:r>
              <a:rPr lang="en"/>
              <a:t>Chuck Yeager - The “ace” pilot, Shepard is reminded of him when he says “light the candle” ; a phrase that Chuck Yeager was known for.</a:t>
            </a:r>
            <a:endParaRPr/>
          </a:p>
          <a:p>
            <a:pPr indent="-342900" lvl="0" marL="457200" rtl="0" algn="l">
              <a:spcBef>
                <a:spcPts val="0"/>
              </a:spcBef>
              <a:spcAft>
                <a:spcPts val="0"/>
              </a:spcAft>
              <a:buSzPts val="1800"/>
              <a:buChar char="●"/>
            </a:pPr>
            <a:r>
              <a:rPr lang="en"/>
              <a:t>John Glenn - Fellow astronaut of Alan Shepard, technician for the Mercury rocket and </a:t>
            </a:r>
            <a:r>
              <a:rPr lang="en"/>
              <a:t>personally helped Shepard train and prepare for the flight.</a:t>
            </a:r>
            <a:endParaRPr/>
          </a:p>
          <a:p>
            <a:pPr indent="-342900" lvl="0" marL="457200" rtl="0" algn="l">
              <a:spcBef>
                <a:spcPts val="0"/>
              </a:spcBef>
              <a:spcAft>
                <a:spcPts val="0"/>
              </a:spcAft>
              <a:buSzPts val="1800"/>
              <a:buChar char="●"/>
            </a:pPr>
            <a:r>
              <a:rPr lang="en"/>
              <a:t>Louise Shepard - Alan Shepard’s wife, was not present at the launch site. Was instead at their house in Virginia Beach, and was avoiding media.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type="title"/>
          </p:nvPr>
        </p:nvSpPr>
        <p:spPr>
          <a:xfrm>
            <a:off x="433825" y="45688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900"/>
              <a:t>https://www.imdb.com/name/nm0791593 https://www.airforcetimes.com/news/your-air-force/2020/12/08/chuck-yeager-1st-to-break-sound-barrier-dies-at-97/ </a:t>
            </a:r>
            <a:endParaRPr sz="900"/>
          </a:p>
          <a:p>
            <a:pPr indent="0" lvl="0" marL="0" rtl="0" algn="l">
              <a:spcBef>
                <a:spcPts val="0"/>
              </a:spcBef>
              <a:spcAft>
                <a:spcPts val="0"/>
              </a:spcAft>
              <a:buNone/>
            </a:pPr>
            <a:r>
              <a:rPr lang="en" sz="900"/>
              <a:t>https://www.nasa.gov/centers/glenn/about/bios/shuttle_mission.html </a:t>
            </a:r>
            <a:endParaRPr sz="900"/>
          </a:p>
        </p:txBody>
      </p:sp>
      <p:sp>
        <p:nvSpPr>
          <p:cNvPr id="302" name="Google Shape;302;p27"/>
          <p:cNvSpPr txBox="1"/>
          <p:nvPr>
            <p:ph idx="1" type="body"/>
          </p:nvPr>
        </p:nvSpPr>
        <p:spPr>
          <a:xfrm>
            <a:off x="159075" y="31302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rPr lang="en"/>
              <a:t> </a:t>
            </a:r>
            <a:endParaRPr/>
          </a:p>
        </p:txBody>
      </p:sp>
      <p:pic>
        <p:nvPicPr>
          <p:cNvPr id="303" name="Google Shape;303;p27"/>
          <p:cNvPicPr preferRelativeResize="0"/>
          <p:nvPr/>
        </p:nvPicPr>
        <p:blipFill>
          <a:blip r:embed="rId3">
            <a:alphaModFix/>
          </a:blip>
          <a:stretch>
            <a:fillRect/>
          </a:stretch>
        </p:blipFill>
        <p:spPr>
          <a:xfrm>
            <a:off x="433825" y="1060875"/>
            <a:ext cx="2732225" cy="2950299"/>
          </a:xfrm>
          <a:prstGeom prst="rect">
            <a:avLst/>
          </a:prstGeom>
          <a:noFill/>
          <a:ln>
            <a:noFill/>
          </a:ln>
        </p:spPr>
      </p:pic>
      <p:pic>
        <p:nvPicPr>
          <p:cNvPr id="304" name="Google Shape;304;p27"/>
          <p:cNvPicPr preferRelativeResize="0"/>
          <p:nvPr/>
        </p:nvPicPr>
        <p:blipFill>
          <a:blip r:embed="rId4">
            <a:alphaModFix/>
          </a:blip>
          <a:stretch>
            <a:fillRect/>
          </a:stretch>
        </p:blipFill>
        <p:spPr>
          <a:xfrm>
            <a:off x="3166045" y="1060875"/>
            <a:ext cx="3535503" cy="2950298"/>
          </a:xfrm>
          <a:prstGeom prst="rect">
            <a:avLst/>
          </a:prstGeom>
          <a:noFill/>
          <a:ln>
            <a:noFill/>
          </a:ln>
        </p:spPr>
      </p:pic>
      <p:pic>
        <p:nvPicPr>
          <p:cNvPr id="305" name="Google Shape;305;p27"/>
          <p:cNvPicPr preferRelativeResize="0"/>
          <p:nvPr/>
        </p:nvPicPr>
        <p:blipFill>
          <a:blip r:embed="rId5">
            <a:alphaModFix/>
          </a:blip>
          <a:stretch>
            <a:fillRect/>
          </a:stretch>
        </p:blipFill>
        <p:spPr>
          <a:xfrm>
            <a:off x="6474900" y="1060880"/>
            <a:ext cx="2360860" cy="295029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a:t>
            </a:r>
            <a:endParaRPr/>
          </a:p>
        </p:txBody>
      </p:sp>
      <p:sp>
        <p:nvSpPr>
          <p:cNvPr id="311" name="Google Shape;31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900"/>
              </a:spcBef>
              <a:spcAft>
                <a:spcPts val="0"/>
              </a:spcAft>
              <a:buNone/>
            </a:pPr>
            <a:r>
              <a:rPr b="1" lang="en">
                <a:solidFill>
                  <a:srgbClr val="2D3B45"/>
                </a:solidFill>
                <a:latin typeface="Lato"/>
                <a:ea typeface="Lato"/>
                <a:cs typeface="Lato"/>
                <a:sym typeface="Lato"/>
              </a:rPr>
              <a:t>Chapter 1</a:t>
            </a:r>
            <a:r>
              <a:rPr lang="en">
                <a:solidFill>
                  <a:srgbClr val="2D3B45"/>
                </a:solidFill>
                <a:latin typeface="Lato"/>
                <a:ea typeface="Lato"/>
                <a:cs typeface="Lato"/>
                <a:sym typeface="Lato"/>
              </a:rPr>
              <a:t>: The first chapter briefly shows the pilots who had the right stuff and ones who do not, and the minds of wives watching them go to dangerous flights. </a:t>
            </a:r>
            <a:endParaRPr>
              <a:solidFill>
                <a:srgbClr val="2D3B45"/>
              </a:solidFill>
              <a:latin typeface="Lato"/>
              <a:ea typeface="Lato"/>
              <a:cs typeface="Lato"/>
              <a:sym typeface="Lato"/>
            </a:endParaRPr>
          </a:p>
          <a:p>
            <a:pPr indent="0" lvl="0" marL="0" rtl="0" algn="l">
              <a:spcBef>
                <a:spcPts val="900"/>
              </a:spcBef>
              <a:spcAft>
                <a:spcPts val="0"/>
              </a:spcAft>
              <a:buClr>
                <a:schemeClr val="dk1"/>
              </a:buClr>
              <a:buSzPts val="1100"/>
              <a:buFont typeface="Arial"/>
              <a:buNone/>
            </a:pPr>
            <a:r>
              <a:rPr b="1" lang="en">
                <a:solidFill>
                  <a:srgbClr val="2D3B45"/>
                </a:solidFill>
                <a:latin typeface="Lato"/>
                <a:ea typeface="Lato"/>
                <a:cs typeface="Lato"/>
                <a:sym typeface="Lato"/>
              </a:rPr>
              <a:t>Chapter 2:  “</a:t>
            </a:r>
            <a:r>
              <a:rPr lang="en">
                <a:solidFill>
                  <a:srgbClr val="2D3B45"/>
                </a:solidFill>
                <a:latin typeface="Lato"/>
                <a:ea typeface="Lato"/>
                <a:cs typeface="Lato"/>
                <a:sym typeface="Lato"/>
              </a:rPr>
              <a:t>A career in flying was like climbing one of those ancient Babylonian pyramids made up of a dizzy progression of steps and ledges, a ziggurat, a pyramid extraordinarily high and steep; and the idea was was  to prove at every foot of the way up that pyramid that  you were one of the elected and anointed ones who had </a:t>
            </a:r>
            <a:r>
              <a:rPr i="1" lang="en">
                <a:solidFill>
                  <a:srgbClr val="2D3B45"/>
                </a:solidFill>
                <a:latin typeface="Lato"/>
                <a:ea typeface="Lato"/>
                <a:cs typeface="Lato"/>
                <a:sym typeface="Lato"/>
              </a:rPr>
              <a:t>the right stuff</a:t>
            </a:r>
            <a:r>
              <a:rPr lang="en">
                <a:solidFill>
                  <a:srgbClr val="2D3B45"/>
                </a:solidFill>
                <a:latin typeface="Lato"/>
                <a:ea typeface="Lato"/>
                <a:cs typeface="Lato"/>
                <a:sym typeface="Lato"/>
              </a:rPr>
              <a:t> and could move higher and higher even….”</a:t>
            </a:r>
            <a:endParaRPr>
              <a:solidFill>
                <a:srgbClr val="2D3B45"/>
              </a:solidFill>
              <a:latin typeface="Lato"/>
              <a:ea typeface="Lato"/>
              <a:cs typeface="Lato"/>
              <a:sym typeface="Lato"/>
            </a:endParaRPr>
          </a:p>
          <a:p>
            <a:pPr indent="0" lvl="0" marL="0" rtl="0" algn="l">
              <a:spcBef>
                <a:spcPts val="900"/>
              </a:spcBef>
              <a:spcAft>
                <a:spcPts val="0"/>
              </a:spcAft>
              <a:buClr>
                <a:schemeClr val="dk1"/>
              </a:buClr>
              <a:buSzPts val="1100"/>
              <a:buFont typeface="Arial"/>
              <a:buNone/>
            </a:pPr>
            <a:r>
              <a:rPr b="1" lang="en">
                <a:solidFill>
                  <a:srgbClr val="2D3B45"/>
                </a:solidFill>
                <a:latin typeface="Lato"/>
                <a:ea typeface="Lato"/>
                <a:cs typeface="Lato"/>
                <a:sym typeface="Lato"/>
              </a:rPr>
              <a:t>Chapter 3: </a:t>
            </a:r>
            <a:r>
              <a:rPr lang="en">
                <a:solidFill>
                  <a:srgbClr val="2D3B45"/>
                </a:solidFill>
                <a:latin typeface="Lato"/>
                <a:ea typeface="Lato"/>
                <a:cs typeface="Lato"/>
                <a:sym typeface="Lato"/>
              </a:rPr>
              <a:t>“A little adulation on the order of the Pope’s; that’s all the True Brothers at the top of the pyramid really wanted.” </a:t>
            </a:r>
            <a:endParaRPr>
              <a:solidFill>
                <a:srgbClr val="2D3B45"/>
              </a:solidFill>
              <a:latin typeface="Lato"/>
              <a:ea typeface="Lato"/>
              <a:cs typeface="Lato"/>
              <a:sym typeface="Lato"/>
            </a:endParaRPr>
          </a:p>
          <a:p>
            <a:pPr indent="0" lvl="0" marL="0" rtl="0" algn="l">
              <a:spcBef>
                <a:spcPts val="900"/>
              </a:spcBef>
              <a:spcAft>
                <a:spcPts val="900"/>
              </a:spcAft>
              <a:buClr>
                <a:schemeClr val="dk1"/>
              </a:buClr>
              <a:buSzPts val="1100"/>
              <a:buFont typeface="Arial"/>
              <a:buNone/>
            </a:pPr>
            <a:r>
              <a:t/>
            </a:r>
            <a:endParaRPr>
              <a:solidFill>
                <a:srgbClr val="2D3B45"/>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a:t>
            </a:r>
            <a:endParaRPr/>
          </a:p>
        </p:txBody>
      </p:sp>
      <p:sp>
        <p:nvSpPr>
          <p:cNvPr id="317" name="Google Shape;317;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900"/>
              </a:spcBef>
              <a:spcAft>
                <a:spcPts val="0"/>
              </a:spcAft>
              <a:buNone/>
            </a:pPr>
            <a:r>
              <a:rPr b="1" lang="en">
                <a:solidFill>
                  <a:srgbClr val="2D3B45"/>
                </a:solidFill>
                <a:latin typeface="Lato"/>
                <a:ea typeface="Lato"/>
                <a:cs typeface="Lato"/>
                <a:sym typeface="Lato"/>
              </a:rPr>
              <a:t>Chapter 4</a:t>
            </a:r>
            <a:r>
              <a:rPr lang="en">
                <a:solidFill>
                  <a:srgbClr val="2D3B45"/>
                </a:solidFill>
                <a:latin typeface="Lato"/>
                <a:ea typeface="Lato"/>
                <a:cs typeface="Lato"/>
                <a:sym typeface="Lato"/>
              </a:rPr>
              <a:t>: “In short he would be a passenger”. “It was then that it began to dawn on Conrad, first as a feeling rather than as a fully formed though: “Lab Rats””.</a:t>
            </a:r>
            <a:endParaRPr>
              <a:solidFill>
                <a:srgbClr val="2D3B45"/>
              </a:solidFill>
              <a:latin typeface="Lato"/>
              <a:ea typeface="Lato"/>
              <a:cs typeface="Lato"/>
              <a:sym typeface="Lato"/>
            </a:endParaRPr>
          </a:p>
          <a:p>
            <a:pPr indent="0" lvl="0" marL="0" rtl="0" algn="l">
              <a:spcBef>
                <a:spcPts val="900"/>
              </a:spcBef>
              <a:spcAft>
                <a:spcPts val="0"/>
              </a:spcAft>
              <a:buClr>
                <a:schemeClr val="dk1"/>
              </a:buClr>
              <a:buSzPts val="1100"/>
              <a:buFont typeface="Arial"/>
              <a:buNone/>
            </a:pPr>
            <a:r>
              <a:rPr b="1" lang="en">
                <a:solidFill>
                  <a:srgbClr val="2D3B45"/>
                </a:solidFill>
                <a:latin typeface="Lato"/>
                <a:ea typeface="Lato"/>
                <a:cs typeface="Lato"/>
                <a:sym typeface="Lato"/>
              </a:rPr>
              <a:t>Chapter 5: “</a:t>
            </a:r>
            <a:r>
              <a:rPr lang="en">
                <a:solidFill>
                  <a:srgbClr val="2D3B45"/>
                </a:solidFill>
                <a:latin typeface="Lato"/>
                <a:ea typeface="Lato"/>
                <a:cs typeface="Lato"/>
                <a:sym typeface="Lato"/>
              </a:rPr>
              <a:t>Could I ask for a show of hands of how many are confident that they will come back from outer space?”</a:t>
            </a:r>
            <a:endParaRPr>
              <a:solidFill>
                <a:srgbClr val="2D3B45"/>
              </a:solidFill>
              <a:latin typeface="Lato"/>
              <a:ea typeface="Lato"/>
              <a:cs typeface="Lato"/>
              <a:sym typeface="Lato"/>
            </a:endParaRPr>
          </a:p>
          <a:p>
            <a:pPr indent="0" lvl="0" marL="0" rtl="0" algn="l">
              <a:spcBef>
                <a:spcPts val="900"/>
              </a:spcBef>
              <a:spcAft>
                <a:spcPts val="0"/>
              </a:spcAft>
              <a:buClr>
                <a:schemeClr val="dk1"/>
              </a:buClr>
              <a:buSzPts val="1100"/>
              <a:buFont typeface="Arial"/>
              <a:buNone/>
            </a:pPr>
            <a:r>
              <a:rPr b="1" lang="en">
                <a:solidFill>
                  <a:srgbClr val="2D3B45"/>
                </a:solidFill>
                <a:latin typeface="Lato"/>
                <a:ea typeface="Lato"/>
                <a:cs typeface="Lato"/>
                <a:sym typeface="Lato"/>
              </a:rPr>
              <a:t>Chapter 6:  “ </a:t>
            </a:r>
            <a:r>
              <a:rPr lang="en">
                <a:solidFill>
                  <a:srgbClr val="2D3B45"/>
                </a:solidFill>
                <a:latin typeface="Lato"/>
                <a:ea typeface="Lato"/>
                <a:cs typeface="Lato"/>
                <a:sym typeface="Lato"/>
              </a:rPr>
              <a:t>It was damned strange to be in flight training, as America’s first astronauts, and yet to be doing no flying themselves, except as passengers”. </a:t>
            </a:r>
            <a:endParaRPr>
              <a:solidFill>
                <a:srgbClr val="2D3B45"/>
              </a:solidFill>
              <a:latin typeface="Lato"/>
              <a:ea typeface="Lato"/>
              <a:cs typeface="Lato"/>
              <a:sym typeface="Lato"/>
            </a:endParaRPr>
          </a:p>
          <a:p>
            <a:pPr indent="0" lvl="0" marL="0" rtl="0" algn="l">
              <a:spcBef>
                <a:spcPts val="900"/>
              </a:spcBef>
              <a:spcAft>
                <a:spcPts val="0"/>
              </a:spcAft>
              <a:buClr>
                <a:schemeClr val="dk1"/>
              </a:buClr>
              <a:buSzPts val="1100"/>
              <a:buFont typeface="Arial"/>
              <a:buNone/>
            </a:pPr>
            <a:r>
              <a:rPr b="1" lang="en">
                <a:solidFill>
                  <a:srgbClr val="2D3B45"/>
                </a:solidFill>
                <a:latin typeface="Lato"/>
                <a:ea typeface="Lato"/>
                <a:cs typeface="Lato"/>
                <a:sym typeface="Lato"/>
              </a:rPr>
              <a:t>Chapter 7: </a:t>
            </a:r>
            <a:r>
              <a:rPr lang="en">
                <a:solidFill>
                  <a:srgbClr val="2D3B45"/>
                </a:solidFill>
                <a:latin typeface="Lato"/>
                <a:ea typeface="Lato"/>
                <a:cs typeface="Lato"/>
                <a:sym typeface="Lato"/>
              </a:rPr>
              <a:t>“... manly courage in the face of physical danger. When they met someone who </a:t>
            </a:r>
            <a:r>
              <a:rPr i="1" lang="en">
                <a:solidFill>
                  <a:srgbClr val="2D3B45"/>
                </a:solidFill>
                <a:latin typeface="Lato"/>
                <a:ea typeface="Lato"/>
                <a:cs typeface="Lato"/>
                <a:sym typeface="Lato"/>
              </a:rPr>
              <a:t>had it</a:t>
            </a:r>
            <a:r>
              <a:rPr lang="en">
                <a:solidFill>
                  <a:srgbClr val="2D3B45"/>
                </a:solidFill>
                <a:latin typeface="Lato"/>
                <a:ea typeface="Lato"/>
                <a:cs typeface="Lato"/>
                <a:sym typeface="Lato"/>
              </a:rPr>
              <a:t>, they wanted to establish a relationship with that righteous stuff.”</a:t>
            </a:r>
            <a:endParaRPr>
              <a:solidFill>
                <a:srgbClr val="2D3B45"/>
              </a:solidFill>
              <a:latin typeface="Lato"/>
              <a:ea typeface="Lato"/>
              <a:cs typeface="Lato"/>
              <a:sym typeface="Lato"/>
            </a:endParaRPr>
          </a:p>
          <a:p>
            <a:pPr indent="0" lvl="0" marL="0" rtl="0" algn="l">
              <a:spcBef>
                <a:spcPts val="900"/>
              </a:spcBef>
              <a:spcAft>
                <a:spcPts val="900"/>
              </a:spcAft>
              <a:buClr>
                <a:schemeClr val="dk1"/>
              </a:buClr>
              <a:buSzPts val="1100"/>
              <a:buFont typeface="Arial"/>
              <a:buNone/>
            </a:pPr>
            <a:r>
              <a:t/>
            </a:r>
            <a:endParaRPr>
              <a:solidFill>
                <a:srgbClr val="2D3B45"/>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a:t>
            </a:r>
            <a:endParaRPr/>
          </a:p>
        </p:txBody>
      </p:sp>
      <p:sp>
        <p:nvSpPr>
          <p:cNvPr id="323" name="Google Shape;323;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900"/>
              </a:spcBef>
              <a:spcAft>
                <a:spcPts val="0"/>
              </a:spcAft>
              <a:buNone/>
            </a:pPr>
            <a:r>
              <a:rPr b="1" lang="en">
                <a:solidFill>
                  <a:srgbClr val="2D3B45"/>
                </a:solidFill>
                <a:latin typeface="Lato"/>
                <a:ea typeface="Lato"/>
                <a:cs typeface="Lato"/>
                <a:sym typeface="Lato"/>
              </a:rPr>
              <a:t>Chapter 8: </a:t>
            </a:r>
            <a:r>
              <a:rPr lang="en">
                <a:solidFill>
                  <a:srgbClr val="2D3B45"/>
                </a:solidFill>
                <a:latin typeface="Lato"/>
                <a:ea typeface="Lato"/>
                <a:cs typeface="Lato"/>
                <a:sym typeface="Lato"/>
              </a:rPr>
              <a:t>“At the outset it had been understood - it didn’t even require comment - that the astronauts would be just that: test subjects in an experiment.”</a:t>
            </a:r>
            <a:endParaRPr>
              <a:solidFill>
                <a:srgbClr val="2D3B45"/>
              </a:solidFill>
              <a:latin typeface="Lato"/>
              <a:ea typeface="Lato"/>
              <a:cs typeface="Lato"/>
              <a:sym typeface="Lato"/>
            </a:endParaRPr>
          </a:p>
          <a:p>
            <a:pPr indent="0" lvl="0" marL="0" rtl="0" algn="l">
              <a:spcBef>
                <a:spcPts val="900"/>
              </a:spcBef>
              <a:spcAft>
                <a:spcPts val="900"/>
              </a:spcAft>
              <a:buClr>
                <a:schemeClr val="dk1"/>
              </a:buClr>
              <a:buSzPts val="1100"/>
              <a:buFont typeface="Arial"/>
              <a:buNone/>
            </a:pPr>
            <a:r>
              <a:rPr b="1" lang="en">
                <a:solidFill>
                  <a:srgbClr val="2D3B45"/>
                </a:solidFill>
                <a:latin typeface="Lato"/>
                <a:ea typeface="Lato"/>
                <a:cs typeface="Lato"/>
                <a:sym typeface="Lato"/>
              </a:rPr>
              <a:t>Chapter 10: </a:t>
            </a:r>
            <a:r>
              <a:rPr lang="en">
                <a:solidFill>
                  <a:srgbClr val="2D3B45"/>
                </a:solidFill>
                <a:latin typeface="Lato"/>
                <a:ea typeface="Lato"/>
                <a:cs typeface="Lato"/>
                <a:sym typeface="Lato"/>
              </a:rPr>
              <a:t>“For a test pilot the right stuff in the prayer department was not “Please, God, don’t let me blow up.” No, the supplication at such a moment was “Please, dear God, don;t let me fuck up.”” “..being where he was right now was his vocation, his calling, , his holy </a:t>
            </a:r>
            <a:r>
              <a:rPr i="1" lang="en">
                <a:solidFill>
                  <a:srgbClr val="2D3B45"/>
                </a:solidFill>
                <a:latin typeface="Lato"/>
                <a:ea typeface="Lato"/>
                <a:cs typeface="Lato"/>
                <a:sym typeface="Lato"/>
              </a:rPr>
              <a:t>Beruf</a:t>
            </a:r>
            <a:r>
              <a:rPr lang="en">
                <a:solidFill>
                  <a:srgbClr val="2D3B45"/>
                </a:solidFill>
                <a:latin typeface="Lato"/>
                <a:ea typeface="Lato"/>
                <a:cs typeface="Lato"/>
                <a:sym typeface="Lato"/>
              </a:rPr>
              <a:t>. He was hime, upon the right stuff’s highest elevations.”</a:t>
            </a:r>
            <a:endParaRPr>
              <a:solidFill>
                <a:srgbClr val="2D3B45"/>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a:t>
            </a:r>
            <a:endParaRPr/>
          </a:p>
        </p:txBody>
      </p:sp>
      <p:sp>
        <p:nvSpPr>
          <p:cNvPr id="329" name="Google Shape;32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“Major Events of the 1950s.” TimeToast, </a:t>
            </a:r>
            <a:r>
              <a:rPr lang="en">
                <a:solidFill>
                  <a:schemeClr val="dk1"/>
                </a:solidFill>
              </a:rPr>
              <a:t>https://www.timetoast.com/timelines/major-events-of-the-1950s--2. </a:t>
            </a:r>
            <a:r>
              <a:rPr lang="en">
                <a:solidFill>
                  <a:schemeClr val="dk1"/>
                </a:solidFill>
              </a:rPr>
              <a:t>Accessed</a:t>
            </a:r>
            <a:r>
              <a:rPr lang="en">
                <a:solidFill>
                  <a:schemeClr val="dk1"/>
                </a:solidFill>
              </a:rPr>
              <a:t> 27 Feb. 2022.</a:t>
            </a:r>
            <a:endParaRPr>
              <a:solidFill>
                <a:schemeClr val="dk1"/>
              </a:solidFill>
            </a:endParaRPr>
          </a:p>
          <a:p>
            <a:pPr indent="-342900" lvl="0" marL="457200" rtl="0" algn="l">
              <a:spcBef>
                <a:spcPts val="0"/>
              </a:spcBef>
              <a:spcAft>
                <a:spcPts val="0"/>
              </a:spcAft>
              <a:buSzPts val="1800"/>
              <a:buChar char="-"/>
            </a:pPr>
            <a:r>
              <a:rPr lang="en">
                <a:solidFill>
                  <a:schemeClr val="dk1"/>
                </a:solidFill>
              </a:rPr>
              <a:t>Wolfe, Tom. </a:t>
            </a:r>
            <a:r>
              <a:rPr i="1" lang="en">
                <a:solidFill>
                  <a:schemeClr val="dk1"/>
                </a:solidFill>
              </a:rPr>
              <a:t>The Right Stuff. </a:t>
            </a:r>
            <a:r>
              <a:rPr lang="en">
                <a:solidFill>
                  <a:schemeClr val="dk1"/>
                </a:solidFill>
              </a:rPr>
              <a:t>2</a:t>
            </a:r>
            <a:r>
              <a:rPr baseline="30000" lang="en">
                <a:solidFill>
                  <a:schemeClr val="dk1"/>
                </a:solidFill>
              </a:rPr>
              <a:t>nd</a:t>
            </a:r>
            <a:r>
              <a:rPr lang="en">
                <a:solidFill>
                  <a:schemeClr val="dk1"/>
                </a:solidFill>
              </a:rPr>
              <a:t> ed., Picador USA, 2008.</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2"/>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chemeClr val="accent2"/>
                </a:solidFill>
              </a:rPr>
              <a:t>The Right Stuff Literature Circles</a:t>
            </a:r>
            <a:endParaRPr>
              <a:solidFill>
                <a:schemeClr val="accent2"/>
              </a:solidFill>
            </a:endParaRPr>
          </a:p>
          <a:p>
            <a:pPr indent="0" lvl="0" marL="0" rtl="0" algn="ctr">
              <a:spcBef>
                <a:spcPts val="0"/>
              </a:spcBef>
              <a:spcAft>
                <a:spcPts val="0"/>
              </a:spcAft>
              <a:buNone/>
            </a:pPr>
            <a:r>
              <a:rPr lang="en">
                <a:solidFill>
                  <a:schemeClr val="accent2"/>
                </a:solidFill>
              </a:rPr>
              <a:t>Chapters 2 &amp; 10</a:t>
            </a:r>
            <a:endParaRPr/>
          </a:p>
        </p:txBody>
      </p:sp>
      <p:sp>
        <p:nvSpPr>
          <p:cNvPr id="335" name="Google Shape;335;p32"/>
          <p:cNvSpPr txBox="1"/>
          <p:nvPr>
            <p:ph idx="1" type="subTitle"/>
          </p:nvPr>
        </p:nvSpPr>
        <p:spPr>
          <a:xfrm>
            <a:off x="1876575" y="2930424"/>
            <a:ext cx="5391000" cy="822300"/>
          </a:xfrm>
          <a:prstGeom prst="rect">
            <a:avLst/>
          </a:prstGeom>
        </p:spPr>
        <p:txBody>
          <a:bodyPr anchorCtr="0" anchor="t" bIns="91425" lIns="91425" spcFirstLastPara="1" rIns="91425" wrap="square" tIns="91425">
            <a:normAutofit fontScale="92500"/>
          </a:bodyPr>
          <a:lstStyle/>
          <a:p>
            <a:pPr indent="0" lvl="0" marL="0" rtl="0" algn="ctr">
              <a:lnSpc>
                <a:spcPct val="90000"/>
              </a:lnSpc>
              <a:spcBef>
                <a:spcPts val="0"/>
              </a:spcBef>
              <a:spcAft>
                <a:spcPts val="0"/>
              </a:spcAft>
              <a:buNone/>
            </a:pPr>
            <a:r>
              <a:rPr lang="en" sz="1500"/>
              <a:t>COM 1102</a:t>
            </a:r>
            <a:endParaRPr sz="1500"/>
          </a:p>
          <a:p>
            <a:pPr indent="0" lvl="0" marL="0" rtl="0" algn="ctr">
              <a:lnSpc>
                <a:spcPct val="90000"/>
              </a:lnSpc>
              <a:spcBef>
                <a:spcPts val="0"/>
              </a:spcBef>
              <a:spcAft>
                <a:spcPts val="0"/>
              </a:spcAft>
              <a:buNone/>
            </a:pPr>
            <a:r>
              <a:rPr lang="en" sz="1500"/>
              <a:t>Spring 2022</a:t>
            </a:r>
            <a:endParaRPr sz="1500"/>
          </a:p>
          <a:p>
            <a:pPr indent="0" lvl="0" marL="0" rtl="0" algn="ctr">
              <a:lnSpc>
                <a:spcPct val="90000"/>
              </a:lnSpc>
              <a:spcBef>
                <a:spcPts val="0"/>
              </a:spcBef>
              <a:spcAft>
                <a:spcPts val="0"/>
              </a:spcAft>
              <a:buNone/>
            </a:pPr>
            <a:r>
              <a:rPr lang="en" sz="1500"/>
              <a:t>Junhee Jang, Jean-Pierre Derbes, Michel Haddad, Cecilia Costa</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224" name="Google Shape;224;p15"/>
          <p:cNvSpPr txBox="1"/>
          <p:nvPr>
            <p:ph idx="1" type="body"/>
          </p:nvPr>
        </p:nvSpPr>
        <p:spPr>
          <a:xfrm>
            <a:off x="311700" y="101772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Chapter 1.</a:t>
            </a:r>
            <a:endParaRPr/>
          </a:p>
          <a:p>
            <a:pPr indent="-342900" lvl="0" marL="457200" rtl="0" algn="l">
              <a:spcBef>
                <a:spcPts val="1200"/>
              </a:spcBef>
              <a:spcAft>
                <a:spcPts val="0"/>
              </a:spcAft>
              <a:buSzPts val="1800"/>
              <a:buChar char="●"/>
            </a:pPr>
            <a:r>
              <a:rPr lang="en"/>
              <a:t>The setting of chapter one is the Jacksonville naval air station. The specific locations of the </a:t>
            </a:r>
            <a:r>
              <a:rPr lang="en"/>
              <a:t>characters</a:t>
            </a:r>
            <a:r>
              <a:rPr lang="en"/>
              <a:t> shift often throughout the first chapter from the Conrad residence to funerals and the bogs.</a:t>
            </a:r>
            <a:endParaRPr/>
          </a:p>
          <a:p>
            <a:pPr indent="0" lvl="0" marL="0" rtl="0" algn="l">
              <a:spcBef>
                <a:spcPts val="1200"/>
              </a:spcBef>
              <a:spcAft>
                <a:spcPts val="0"/>
              </a:spcAft>
              <a:buNone/>
            </a:pPr>
            <a:r>
              <a:rPr lang="en"/>
              <a:t>Chapter 9.</a:t>
            </a:r>
            <a:endParaRPr/>
          </a:p>
          <a:p>
            <a:pPr indent="-342900" lvl="0" marL="457200" rtl="0" algn="l">
              <a:spcBef>
                <a:spcPts val="1200"/>
              </a:spcBef>
              <a:spcAft>
                <a:spcPts val="0"/>
              </a:spcAft>
              <a:buSzPts val="1800"/>
              <a:buChar char="●"/>
            </a:pPr>
            <a:r>
              <a:rPr lang="en"/>
              <a:t>The setting of the chapter nine is Cape Canaveral, </a:t>
            </a:r>
            <a:r>
              <a:rPr lang="en"/>
              <a:t>Florida at the NASA complex. The settings shift between the NASA complex and the Russian space program. The setting then moves into the preparations for Shepards launch.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 (Jiho Lee, Sebastian Castillo)</a:t>
            </a:r>
            <a:endParaRPr/>
          </a:p>
        </p:txBody>
      </p:sp>
      <p:sp>
        <p:nvSpPr>
          <p:cNvPr id="341" name="Google Shape;341;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400">
                <a:solidFill>
                  <a:srgbClr val="2D3B45"/>
                </a:solidFill>
              </a:rPr>
              <a:t>1.</a:t>
            </a:r>
            <a:endParaRPr sz="1400">
              <a:solidFill>
                <a:srgbClr val="2D3B45"/>
              </a:solidFill>
            </a:endParaRPr>
          </a:p>
          <a:p>
            <a:pPr indent="-317500" lvl="0" marL="457200" rtl="0" algn="l">
              <a:spcBef>
                <a:spcPts val="900"/>
              </a:spcBef>
              <a:spcAft>
                <a:spcPts val="0"/>
              </a:spcAft>
              <a:buClr>
                <a:srgbClr val="2D3B45"/>
              </a:buClr>
              <a:buSzPts val="1400"/>
              <a:buChar char="-"/>
            </a:pPr>
            <a:r>
              <a:rPr lang="en" sz="1400">
                <a:solidFill>
                  <a:srgbClr val="2D3B45"/>
                </a:solidFill>
                <a:highlight>
                  <a:srgbClr val="FFFFFF"/>
                </a:highlight>
                <a:latin typeface="Lato"/>
                <a:ea typeface="Lato"/>
                <a:cs typeface="Lato"/>
                <a:sym typeface="Lato"/>
              </a:rPr>
              <a:t>“</a:t>
            </a:r>
            <a:r>
              <a:rPr i="1" lang="en" sz="1400">
                <a:solidFill>
                  <a:srgbClr val="2D3B45"/>
                </a:solidFill>
                <a:highlight>
                  <a:srgbClr val="FFFFFF"/>
                </a:highlight>
                <a:latin typeface="Lato"/>
                <a:ea typeface="Lato"/>
                <a:cs typeface="Lato"/>
                <a:sym typeface="Lato"/>
              </a:rPr>
              <a:t>The Right Stuff </a:t>
            </a:r>
            <a:r>
              <a:rPr lang="en" sz="1400">
                <a:solidFill>
                  <a:srgbClr val="2D3B45"/>
                </a:solidFill>
                <a:highlight>
                  <a:srgbClr val="FFFFFF"/>
                </a:highlight>
                <a:latin typeface="Lato"/>
                <a:ea typeface="Lato"/>
                <a:cs typeface="Lato"/>
                <a:sym typeface="Lato"/>
              </a:rPr>
              <a:t>became the story of why men are willing–willing? —delighted! —to take on such odds in this…”.</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0"/>
              </a:spcAft>
              <a:buNone/>
            </a:pPr>
            <a:r>
              <a:rPr lang="en" sz="1400">
                <a:solidFill>
                  <a:srgbClr val="2D3B45"/>
                </a:solidFill>
                <a:highlight>
                  <a:srgbClr val="FFFFFF"/>
                </a:highlight>
                <a:latin typeface="Lato"/>
                <a:ea typeface="Lato"/>
                <a:cs typeface="Lato"/>
                <a:sym typeface="Lato"/>
              </a:rPr>
              <a:t>2. </a:t>
            </a:r>
            <a:endParaRPr sz="1400">
              <a:solidFill>
                <a:srgbClr val="2D3B45"/>
              </a:solidFill>
              <a:highlight>
                <a:srgbClr val="FFFFFF"/>
              </a:highlight>
              <a:latin typeface="Lato"/>
              <a:ea typeface="Lato"/>
              <a:cs typeface="Lato"/>
              <a:sym typeface="Lato"/>
            </a:endParaRPr>
          </a:p>
          <a:p>
            <a:pPr indent="-317500" lvl="0" marL="457200" rtl="0" algn="l">
              <a:spcBef>
                <a:spcPts val="900"/>
              </a:spcBef>
              <a:spcAft>
                <a:spcPts val="0"/>
              </a:spcAft>
              <a:buClr>
                <a:srgbClr val="2D3B45"/>
              </a:buClr>
              <a:buSzPts val="1400"/>
              <a:buFont typeface="Lato"/>
              <a:buChar char="-"/>
            </a:pPr>
            <a:r>
              <a:rPr lang="en" sz="1400">
                <a:solidFill>
                  <a:srgbClr val="2D3B45"/>
                </a:solidFill>
                <a:highlight>
                  <a:srgbClr val="FFFFFF"/>
                </a:highlight>
                <a:latin typeface="Lato"/>
                <a:ea typeface="Lato"/>
                <a:cs typeface="Lato"/>
                <a:sym typeface="Lato"/>
              </a:rPr>
              <a:t>“Hell, we wouldn’t give you a nickel for a pilot who hasn’t done some crazy rat-racing like that. It’s all part of the right stuff.”</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0"/>
              </a:spcAft>
              <a:buNone/>
            </a:pPr>
            <a:r>
              <a:rPr lang="en" sz="1400">
                <a:solidFill>
                  <a:srgbClr val="2D3B45"/>
                </a:solidFill>
                <a:highlight>
                  <a:srgbClr val="FFFFFF"/>
                </a:highlight>
                <a:latin typeface="Lato"/>
                <a:ea typeface="Lato"/>
                <a:cs typeface="Lato"/>
                <a:sym typeface="Lato"/>
              </a:rPr>
              <a:t>3. </a:t>
            </a:r>
            <a:endParaRPr sz="1400">
              <a:solidFill>
                <a:srgbClr val="2D3B45"/>
              </a:solidFill>
              <a:highlight>
                <a:srgbClr val="FFFFFF"/>
              </a:highlight>
              <a:latin typeface="Lato"/>
              <a:ea typeface="Lato"/>
              <a:cs typeface="Lato"/>
              <a:sym typeface="Lato"/>
            </a:endParaRPr>
          </a:p>
          <a:p>
            <a:pPr indent="-317500" lvl="0" marL="457200" rtl="0" algn="l">
              <a:spcBef>
                <a:spcPts val="900"/>
              </a:spcBef>
              <a:spcAft>
                <a:spcPts val="0"/>
              </a:spcAft>
              <a:buClr>
                <a:srgbClr val="2D3B45"/>
              </a:buClr>
              <a:buSzPts val="1400"/>
              <a:buFont typeface="Lato"/>
              <a:buChar char="-"/>
            </a:pPr>
            <a:r>
              <a:rPr lang="en" sz="1400">
                <a:solidFill>
                  <a:srgbClr val="2D3B45"/>
                </a:solidFill>
                <a:highlight>
                  <a:srgbClr val="FFFFFF"/>
                </a:highlight>
                <a:latin typeface="Lato"/>
                <a:ea typeface="Lato"/>
                <a:cs typeface="Lato"/>
                <a:sym typeface="Lato"/>
              </a:rPr>
              <a:t> “...as of that time, the 1950’s, Chuck Yeager was at the top of the pyramid, number one among all the True Brothers.”</a:t>
            </a:r>
            <a:endParaRPr sz="1400">
              <a:solidFill>
                <a:srgbClr val="2D3B45"/>
              </a:solidFill>
              <a:highlight>
                <a:srgbClr val="FFFFFF"/>
              </a:highlight>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 </a:t>
            </a:r>
            <a:r>
              <a:rPr lang="en"/>
              <a:t>(Jiho Lee, Sebastian Castillo)</a:t>
            </a:r>
            <a:endParaRPr/>
          </a:p>
        </p:txBody>
      </p:sp>
      <p:sp>
        <p:nvSpPr>
          <p:cNvPr id="347" name="Google Shape;347;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400">
                <a:solidFill>
                  <a:srgbClr val="2D3B45"/>
                </a:solidFill>
              </a:rPr>
              <a:t>4</a:t>
            </a:r>
            <a:r>
              <a:rPr lang="en" sz="1400">
                <a:solidFill>
                  <a:srgbClr val="2D3B45"/>
                </a:solidFill>
              </a:rPr>
              <a:t>.</a:t>
            </a:r>
            <a:endParaRPr sz="1400">
              <a:solidFill>
                <a:srgbClr val="2D3B45"/>
              </a:solidFill>
            </a:endParaRPr>
          </a:p>
          <a:p>
            <a:pPr indent="-317500" lvl="0" marL="457200" rtl="0" algn="l">
              <a:spcBef>
                <a:spcPts val="900"/>
              </a:spcBef>
              <a:spcAft>
                <a:spcPts val="0"/>
              </a:spcAft>
              <a:buClr>
                <a:srgbClr val="2D3B45"/>
              </a:buClr>
              <a:buSzPts val="1400"/>
              <a:buChar char="-"/>
            </a:pPr>
            <a:r>
              <a:rPr lang="en" sz="1400">
                <a:solidFill>
                  <a:srgbClr val="2D3B45"/>
                </a:solidFill>
                <a:highlight>
                  <a:srgbClr val="FFFFFF"/>
                </a:highlight>
                <a:latin typeface="Lato"/>
                <a:ea typeface="Lato"/>
                <a:cs typeface="Lato"/>
                <a:sym typeface="Lato"/>
              </a:rPr>
              <a:t>“They had been brought to Washington, they were told, because NASA needed volunteers for suborbital and orbital flights above the earth's atmosphere in Project Mercury.”</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0"/>
              </a:spcAft>
              <a:buNone/>
            </a:pPr>
            <a:r>
              <a:rPr lang="en" sz="1400">
                <a:solidFill>
                  <a:srgbClr val="2D3B45"/>
                </a:solidFill>
                <a:highlight>
                  <a:srgbClr val="FFFFFF"/>
                </a:highlight>
                <a:latin typeface="Lato"/>
                <a:ea typeface="Lato"/>
                <a:cs typeface="Lato"/>
                <a:sym typeface="Lato"/>
              </a:rPr>
              <a:t>5. </a:t>
            </a:r>
            <a:endParaRPr sz="1400">
              <a:solidFill>
                <a:srgbClr val="2D3B45"/>
              </a:solidFill>
              <a:highlight>
                <a:srgbClr val="FFFFFF"/>
              </a:highlight>
              <a:latin typeface="Lato"/>
              <a:ea typeface="Lato"/>
              <a:cs typeface="Lato"/>
              <a:sym typeface="Lato"/>
            </a:endParaRPr>
          </a:p>
          <a:p>
            <a:pPr indent="-317500" lvl="0" marL="457200" rtl="0" algn="l">
              <a:spcBef>
                <a:spcPts val="900"/>
              </a:spcBef>
              <a:spcAft>
                <a:spcPts val="0"/>
              </a:spcAft>
              <a:buClr>
                <a:srgbClr val="2D3B45"/>
              </a:buClr>
              <a:buSzPts val="1400"/>
              <a:buFont typeface="Lato"/>
              <a:buChar char="-"/>
            </a:pPr>
            <a:r>
              <a:rPr lang="en" sz="1400">
                <a:solidFill>
                  <a:srgbClr val="2D3B45"/>
                </a:solidFill>
                <a:highlight>
                  <a:srgbClr val="FFFFFF"/>
                </a:highlight>
                <a:latin typeface="Lato"/>
                <a:ea typeface="Lato"/>
                <a:cs typeface="Lato"/>
                <a:sym typeface="Lato"/>
              </a:rPr>
              <a:t>“They were risking their lives for their country, for their people, in "the fateful testing" versus the powerful Soviet Integral.”</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0"/>
              </a:spcAft>
              <a:buNone/>
            </a:pPr>
            <a:r>
              <a:rPr lang="en" sz="1400">
                <a:solidFill>
                  <a:srgbClr val="2D3B45"/>
                </a:solidFill>
                <a:highlight>
                  <a:srgbClr val="FFFFFF"/>
                </a:highlight>
                <a:latin typeface="Lato"/>
                <a:ea typeface="Lato"/>
                <a:cs typeface="Lato"/>
                <a:sym typeface="Lato"/>
              </a:rPr>
              <a:t>6. </a:t>
            </a:r>
            <a:endParaRPr sz="1400">
              <a:solidFill>
                <a:srgbClr val="2D3B45"/>
              </a:solidFill>
              <a:highlight>
                <a:srgbClr val="FFFFFF"/>
              </a:highlight>
              <a:latin typeface="Lato"/>
              <a:ea typeface="Lato"/>
              <a:cs typeface="Lato"/>
              <a:sym typeface="Lato"/>
            </a:endParaRPr>
          </a:p>
          <a:p>
            <a:pPr indent="-317500" lvl="0" marL="457200" rtl="0" algn="l">
              <a:spcBef>
                <a:spcPts val="900"/>
              </a:spcBef>
              <a:spcAft>
                <a:spcPts val="0"/>
              </a:spcAft>
              <a:buClr>
                <a:srgbClr val="2D3B45"/>
              </a:buClr>
              <a:buSzPts val="1400"/>
              <a:buFont typeface="Lato"/>
              <a:buChar char="-"/>
            </a:pPr>
            <a:r>
              <a:rPr lang="en" sz="1400">
                <a:solidFill>
                  <a:srgbClr val="2D3B45"/>
                </a:solidFill>
                <a:highlight>
                  <a:srgbClr val="FFFFFF"/>
                </a:highlight>
                <a:latin typeface="Lato"/>
                <a:ea typeface="Lato"/>
                <a:cs typeface="Lato"/>
                <a:sym typeface="Lato"/>
              </a:rPr>
              <a:t> </a:t>
            </a:r>
            <a:r>
              <a:rPr lang="en" sz="1400">
                <a:solidFill>
                  <a:srgbClr val="2D3B45"/>
                </a:solidFill>
                <a:highlight>
                  <a:srgbClr val="FFFFFF"/>
                </a:highlight>
                <a:latin typeface="Lato"/>
                <a:ea typeface="Lato"/>
                <a:cs typeface="Lato"/>
                <a:sym typeface="Lato"/>
              </a:rPr>
              <a:t>“Sure enough, NASA approved the idea, the White House approved it, and DeOrsey started getting in touch with magazines, setting $500,000 as the floor for bids. The one solid offer—$500,000—came from Life, and DeOrsey closed the deal. Life had an excellent precedent for the decision. ”</a:t>
            </a:r>
            <a:endParaRPr sz="1400">
              <a:solidFill>
                <a:srgbClr val="2D3B45"/>
              </a:solidFill>
              <a:highlight>
                <a:srgbClr val="FFFFFF"/>
              </a:highlight>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 </a:t>
            </a:r>
            <a:r>
              <a:rPr lang="en"/>
              <a:t>(Jiho Lee, Sebastian Castillo)</a:t>
            </a:r>
            <a:endParaRPr/>
          </a:p>
        </p:txBody>
      </p:sp>
      <p:sp>
        <p:nvSpPr>
          <p:cNvPr id="353" name="Google Shape;353;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400">
                <a:solidFill>
                  <a:srgbClr val="2D3B45"/>
                </a:solidFill>
              </a:rPr>
              <a:t>7</a:t>
            </a:r>
            <a:r>
              <a:rPr lang="en" sz="1400">
                <a:solidFill>
                  <a:srgbClr val="2D3B45"/>
                </a:solidFill>
              </a:rPr>
              <a:t>.</a:t>
            </a:r>
            <a:endParaRPr sz="1400">
              <a:solidFill>
                <a:srgbClr val="2D3B45"/>
              </a:solidFill>
            </a:endParaRPr>
          </a:p>
          <a:p>
            <a:pPr indent="-317500" lvl="0" marL="457200" rtl="0" algn="l">
              <a:spcBef>
                <a:spcPts val="900"/>
              </a:spcBef>
              <a:spcAft>
                <a:spcPts val="0"/>
              </a:spcAft>
              <a:buClr>
                <a:srgbClr val="2D3B45"/>
              </a:buClr>
              <a:buSzPts val="1400"/>
              <a:buChar char="-"/>
            </a:pPr>
            <a:r>
              <a:rPr lang="en" sz="1400">
                <a:solidFill>
                  <a:srgbClr val="2D3B45"/>
                </a:solidFill>
                <a:highlight>
                  <a:srgbClr val="FFFFFF"/>
                </a:highlight>
                <a:latin typeface="Lato"/>
                <a:ea typeface="Lato"/>
                <a:cs typeface="Lato"/>
                <a:sym typeface="Lato"/>
              </a:rPr>
              <a:t>“Glenn had one great ally among the other six, and that was Scott Carpenter. Carpenter looked up to him and backed him in the debate. Wally Schirra and Gordon Cooper tended to back Shepard, arguing that when you were on duty you should be a model of correctness, but that when you were off duty your personal life was your own lookout.”</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0"/>
              </a:spcAft>
              <a:buNone/>
            </a:pPr>
            <a:r>
              <a:rPr lang="en" sz="1400">
                <a:solidFill>
                  <a:srgbClr val="2D3B45"/>
                </a:solidFill>
                <a:highlight>
                  <a:srgbClr val="FFFFFF"/>
                </a:highlight>
                <a:latin typeface="Lato"/>
                <a:ea typeface="Lato"/>
                <a:cs typeface="Lato"/>
                <a:sym typeface="Lato"/>
              </a:rPr>
              <a:t>8. </a:t>
            </a:r>
            <a:endParaRPr sz="1400">
              <a:solidFill>
                <a:srgbClr val="2D3B45"/>
              </a:solidFill>
              <a:highlight>
                <a:srgbClr val="FFFFFF"/>
              </a:highlight>
              <a:latin typeface="Lato"/>
              <a:ea typeface="Lato"/>
              <a:cs typeface="Lato"/>
              <a:sym typeface="Lato"/>
            </a:endParaRPr>
          </a:p>
          <a:p>
            <a:pPr indent="-317500" lvl="0" marL="457200" rtl="0" algn="l">
              <a:spcBef>
                <a:spcPts val="900"/>
              </a:spcBef>
              <a:spcAft>
                <a:spcPts val="0"/>
              </a:spcAft>
              <a:buClr>
                <a:srgbClr val="2D3B45"/>
              </a:buClr>
              <a:buSzPts val="1400"/>
              <a:buFont typeface="Lato"/>
              <a:buChar char="-"/>
            </a:pPr>
            <a:r>
              <a:rPr lang="en" sz="1400">
                <a:solidFill>
                  <a:srgbClr val="2D3B45"/>
                </a:solidFill>
                <a:highlight>
                  <a:srgbClr val="FFFFFF"/>
                </a:highlight>
                <a:latin typeface="Lato"/>
                <a:ea typeface="Lato"/>
                <a:cs typeface="Lato"/>
                <a:sym typeface="Lato"/>
              </a:rPr>
              <a:t>“When the boys went to Edwards for their briefings on the X-15 program and their weightless parabolas—riding backseat with Edwards pilots—they picked up a whiff of… contempt…”</a:t>
            </a:r>
            <a:endParaRPr sz="1400">
              <a:solidFill>
                <a:srgbClr val="2D3B45"/>
              </a:solidFill>
              <a:highlight>
                <a:srgbClr val="FFFFFF"/>
              </a:highlight>
              <a:latin typeface="Lato"/>
              <a:ea typeface="Lato"/>
              <a:cs typeface="Lato"/>
              <a:sym typeface="Lato"/>
            </a:endParaRPr>
          </a:p>
          <a:p>
            <a:pPr indent="0" lvl="0" marL="0" rtl="0" algn="l">
              <a:spcBef>
                <a:spcPts val="900"/>
              </a:spcBef>
              <a:spcAft>
                <a:spcPts val="900"/>
              </a:spcAft>
              <a:buNone/>
            </a:pPr>
            <a:r>
              <a:t/>
            </a:r>
            <a:endParaRPr sz="1400">
              <a:solidFill>
                <a:srgbClr val="2D3B45"/>
              </a:solidFill>
              <a:highlight>
                <a:srgbClr val="FFFFFF"/>
              </a:highlight>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6"/>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chemeClr val="accent2"/>
                </a:solidFill>
              </a:rPr>
              <a:t>T</a:t>
            </a:r>
            <a:r>
              <a:rPr lang="en">
                <a:solidFill>
                  <a:schemeClr val="accent2"/>
                </a:solidFill>
              </a:rPr>
              <a:t>he Right Stuff Literature Circles</a:t>
            </a:r>
            <a:endParaRPr>
              <a:solidFill>
                <a:schemeClr val="accent2"/>
              </a:solidFill>
            </a:endParaRPr>
          </a:p>
          <a:p>
            <a:pPr indent="0" lvl="0" marL="0" rtl="0" algn="ctr">
              <a:spcBef>
                <a:spcPts val="0"/>
              </a:spcBef>
              <a:spcAft>
                <a:spcPts val="0"/>
              </a:spcAft>
              <a:buNone/>
            </a:pPr>
            <a:r>
              <a:rPr lang="en">
                <a:solidFill>
                  <a:schemeClr val="accent2"/>
                </a:solidFill>
              </a:rPr>
              <a:t>Chapters 1 &amp; 9</a:t>
            </a:r>
            <a:endParaRPr/>
          </a:p>
        </p:txBody>
      </p:sp>
      <p:sp>
        <p:nvSpPr>
          <p:cNvPr id="359" name="Google Shape;359;p36"/>
          <p:cNvSpPr txBox="1"/>
          <p:nvPr>
            <p:ph idx="1" type="subTitle"/>
          </p:nvPr>
        </p:nvSpPr>
        <p:spPr>
          <a:xfrm>
            <a:off x="1876575" y="2930428"/>
            <a:ext cx="5391000" cy="6015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Clr>
                <a:schemeClr val="dk1"/>
              </a:buClr>
              <a:buSzPct val="52380"/>
              <a:buFont typeface="Arial"/>
              <a:buNone/>
            </a:pPr>
            <a:r>
              <a:rPr lang="en"/>
              <a:t>COM 1102</a:t>
            </a:r>
            <a:endParaRPr/>
          </a:p>
          <a:p>
            <a:pPr indent="0" lvl="0" marL="0" rtl="0" algn="ctr">
              <a:spcBef>
                <a:spcPts val="0"/>
              </a:spcBef>
              <a:spcAft>
                <a:spcPts val="0"/>
              </a:spcAft>
              <a:buNone/>
            </a:pPr>
            <a:r>
              <a:rPr lang="en"/>
              <a:t>Spring 2022</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365" name="Google Shape;365;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900"/>
              </a:spcBef>
              <a:spcAft>
                <a:spcPts val="0"/>
              </a:spcAft>
              <a:buClr>
                <a:schemeClr val="dk1"/>
              </a:buClr>
              <a:buSzPts val="1100"/>
              <a:buFont typeface="Arial"/>
              <a:buNone/>
            </a:pPr>
            <a:r>
              <a:rPr lang="en" sz="1200">
                <a:solidFill>
                  <a:srgbClr val="2D3B45"/>
                </a:solidFill>
              </a:rPr>
              <a:t>   a.time and place for this chapter</a:t>
            </a:r>
            <a:endParaRPr sz="1200">
              <a:solidFill>
                <a:srgbClr val="2D3B45"/>
              </a:solidFill>
            </a:endParaRPr>
          </a:p>
          <a:p>
            <a:pPr indent="0" lvl="0" marL="0" rtl="0" algn="l">
              <a:spcBef>
                <a:spcPts val="900"/>
              </a:spcBef>
              <a:spcAft>
                <a:spcPts val="0"/>
              </a:spcAft>
              <a:buClr>
                <a:schemeClr val="dk1"/>
              </a:buClr>
              <a:buSzPts val="1100"/>
              <a:buFont typeface="Arial"/>
              <a:buNone/>
            </a:pPr>
            <a:r>
              <a:rPr lang="en" sz="1200">
                <a:solidFill>
                  <a:srgbClr val="2D3B45"/>
                </a:solidFill>
              </a:rPr>
              <a:t>	</a:t>
            </a:r>
            <a:r>
              <a:rPr b="1" lang="en" sz="1200">
                <a:solidFill>
                  <a:srgbClr val="2D3B45"/>
                </a:solidFill>
              </a:rPr>
              <a:t>Chapter 4</a:t>
            </a:r>
            <a:endParaRPr b="1" sz="1200">
              <a:solidFill>
                <a:srgbClr val="2D3B45"/>
              </a:solidFill>
            </a:endParaRPr>
          </a:p>
          <a:p>
            <a:pPr indent="-304800" lvl="0" marL="914400" rtl="0" algn="l">
              <a:spcBef>
                <a:spcPts val="900"/>
              </a:spcBef>
              <a:spcAft>
                <a:spcPts val="0"/>
              </a:spcAft>
              <a:buClr>
                <a:srgbClr val="2D3B45"/>
              </a:buClr>
              <a:buSzPts val="1200"/>
              <a:buChar char="●"/>
            </a:pPr>
            <a:r>
              <a:rPr lang="en" sz="1200">
                <a:solidFill>
                  <a:srgbClr val="2D3B45"/>
                </a:solidFill>
              </a:rPr>
              <a:t>In 1959 </a:t>
            </a:r>
            <a:endParaRPr sz="1200">
              <a:solidFill>
                <a:srgbClr val="2D3B45"/>
              </a:solidFill>
            </a:endParaRPr>
          </a:p>
          <a:p>
            <a:pPr indent="-304800" lvl="0" marL="914400" rtl="0" algn="l">
              <a:spcBef>
                <a:spcPts val="0"/>
              </a:spcBef>
              <a:spcAft>
                <a:spcPts val="0"/>
              </a:spcAft>
              <a:buClr>
                <a:srgbClr val="2D3B45"/>
              </a:buClr>
              <a:buSzPts val="1200"/>
              <a:buChar char="●"/>
            </a:pPr>
            <a:r>
              <a:rPr lang="en" sz="1200">
                <a:solidFill>
                  <a:srgbClr val="2D3B45"/>
                </a:solidFill>
              </a:rPr>
              <a:t>Lovelace Clinic</a:t>
            </a:r>
            <a:endParaRPr sz="1200">
              <a:solidFill>
                <a:srgbClr val="2D3B45"/>
              </a:solidFill>
            </a:endParaRPr>
          </a:p>
          <a:p>
            <a:pPr indent="0" lvl="0" marL="0" rtl="0" algn="l">
              <a:spcBef>
                <a:spcPts val="900"/>
              </a:spcBef>
              <a:spcAft>
                <a:spcPts val="0"/>
              </a:spcAft>
              <a:buClr>
                <a:schemeClr val="dk1"/>
              </a:buClr>
              <a:buSzPts val="1100"/>
              <a:buFont typeface="Arial"/>
              <a:buNone/>
            </a:pPr>
            <a:r>
              <a:rPr b="1" lang="en" sz="1200">
                <a:solidFill>
                  <a:srgbClr val="2D3B45"/>
                </a:solidFill>
              </a:rPr>
              <a:t>	Chapter 11</a:t>
            </a:r>
            <a:endParaRPr b="1" sz="1200">
              <a:solidFill>
                <a:srgbClr val="2D3B45"/>
              </a:solidFill>
            </a:endParaRPr>
          </a:p>
          <a:p>
            <a:pPr indent="-304800" lvl="0" marL="914400" rtl="0" algn="l">
              <a:spcBef>
                <a:spcPts val="900"/>
              </a:spcBef>
              <a:spcAft>
                <a:spcPts val="0"/>
              </a:spcAft>
              <a:buClr>
                <a:srgbClr val="2D3B45"/>
              </a:buClr>
              <a:buSzPts val="1200"/>
              <a:buChar char="●"/>
            </a:pPr>
            <a:r>
              <a:t/>
            </a:r>
            <a:endParaRPr sz="1200">
              <a:solidFill>
                <a:srgbClr val="2D3B45"/>
              </a:solidFill>
            </a:endParaRPr>
          </a:p>
          <a:p>
            <a:pPr indent="0" lvl="0" marL="0" rtl="0" algn="l">
              <a:spcBef>
                <a:spcPts val="900"/>
              </a:spcBef>
              <a:spcAft>
                <a:spcPts val="0"/>
              </a:spcAft>
              <a:buClr>
                <a:schemeClr val="dk1"/>
              </a:buClr>
              <a:buSzPts val="1100"/>
              <a:buFont typeface="Arial"/>
              <a:buNone/>
            </a:pPr>
            <a:r>
              <a:rPr lang="en" sz="1200">
                <a:solidFill>
                  <a:srgbClr val="2D3B45"/>
                </a:solidFill>
              </a:rPr>
              <a:t>              b. World/political events concerning the Space race</a:t>
            </a:r>
            <a:endParaRPr sz="1200">
              <a:solidFill>
                <a:srgbClr val="2D3B45"/>
              </a:solidFill>
            </a:endParaRPr>
          </a:p>
          <a:p>
            <a:pPr indent="0" lvl="0" marL="0" rtl="0" algn="l">
              <a:spcBef>
                <a:spcPts val="9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and Falling Action for the Plot</a:t>
            </a:r>
            <a:endParaRPr/>
          </a:p>
        </p:txBody>
      </p:sp>
      <p:sp>
        <p:nvSpPr>
          <p:cNvPr id="371" name="Google Shape;371;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4</a:t>
            </a:r>
            <a:endParaRPr/>
          </a:p>
          <a:p>
            <a:pPr indent="-342900" lvl="0" marL="457200" rtl="0" algn="l">
              <a:spcBef>
                <a:spcPts val="1200"/>
              </a:spcBef>
              <a:spcAft>
                <a:spcPts val="0"/>
              </a:spcAft>
              <a:buSzPts val="1800"/>
              <a:buChar char="●"/>
            </a:pPr>
            <a:r>
              <a:rPr lang="en"/>
              <a:t>In chapter four the pilots travel to Lovelace </a:t>
            </a:r>
            <a:r>
              <a:rPr lang="en"/>
              <a:t>clinic</a:t>
            </a:r>
            <a:r>
              <a:rPr lang="en"/>
              <a:t> to undergo medical tests to ensure that they are able to go on the rockets.</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a:t>
            </a:r>
            <a:endParaRPr/>
          </a:p>
        </p:txBody>
      </p:sp>
      <p:sp>
        <p:nvSpPr>
          <p:cNvPr id="377" name="Google Shape;377;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2D3B45"/>
                </a:solidFill>
                <a:highlight>
                  <a:srgbClr val="FFFFFF"/>
                </a:highlight>
              </a:rPr>
              <a:t>     What is revealed by: what they said, what they do, what is said about them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Comments</a:t>
            </a:r>
            <a:endParaRPr/>
          </a:p>
        </p:txBody>
      </p:sp>
      <p:sp>
        <p:nvSpPr>
          <p:cNvPr id="383" name="Google Shape;383;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2D3B45"/>
                </a:solidFill>
                <a:highlight>
                  <a:srgbClr val="FFFFFF"/>
                </a:highlight>
              </a:rPr>
              <a:t> Commentary on “right stuff” and on the theme of your group.  This should not be limited to what is in your chapter but should consider all of chapters 1-8, the first reading assignment.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89" name="Google Shape;389;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2"/>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chemeClr val="accent2"/>
                </a:solidFill>
              </a:rPr>
              <a:t>T</a:t>
            </a:r>
            <a:r>
              <a:rPr lang="en">
                <a:solidFill>
                  <a:schemeClr val="accent2"/>
                </a:solidFill>
              </a:rPr>
              <a:t>he Right Stuff Literature Circles: Honor</a:t>
            </a:r>
            <a:endParaRPr>
              <a:solidFill>
                <a:schemeClr val="accent2"/>
              </a:solidFill>
            </a:endParaRPr>
          </a:p>
          <a:p>
            <a:pPr indent="0" lvl="0" marL="0" rtl="0" algn="ctr">
              <a:spcBef>
                <a:spcPts val="0"/>
              </a:spcBef>
              <a:spcAft>
                <a:spcPts val="0"/>
              </a:spcAft>
              <a:buNone/>
            </a:pPr>
            <a:r>
              <a:rPr lang="en">
                <a:solidFill>
                  <a:schemeClr val="accent2"/>
                </a:solidFill>
              </a:rPr>
              <a:t>Chapters 5 &amp; 12</a:t>
            </a:r>
            <a:endParaRPr/>
          </a:p>
        </p:txBody>
      </p:sp>
      <p:sp>
        <p:nvSpPr>
          <p:cNvPr id="395" name="Google Shape;395;p42"/>
          <p:cNvSpPr txBox="1"/>
          <p:nvPr>
            <p:ph idx="1" type="subTitle"/>
          </p:nvPr>
        </p:nvSpPr>
        <p:spPr>
          <a:xfrm>
            <a:off x="1876575" y="2930425"/>
            <a:ext cx="1549200" cy="6015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Clr>
                <a:schemeClr val="dk1"/>
              </a:buClr>
              <a:buSzPct val="52380"/>
              <a:buFont typeface="Arial"/>
              <a:buNone/>
            </a:pPr>
            <a:r>
              <a:rPr lang="en"/>
              <a:t>COM 1102</a:t>
            </a:r>
            <a:endParaRPr/>
          </a:p>
          <a:p>
            <a:pPr indent="0" lvl="0" marL="0" rtl="0" algn="ctr">
              <a:spcBef>
                <a:spcPts val="0"/>
              </a:spcBef>
              <a:spcAft>
                <a:spcPts val="0"/>
              </a:spcAft>
              <a:buNone/>
            </a:pPr>
            <a:r>
              <a:rPr lang="en"/>
              <a:t>Spring 2022</a:t>
            </a:r>
            <a:endParaRPr/>
          </a:p>
        </p:txBody>
      </p:sp>
      <p:sp>
        <p:nvSpPr>
          <p:cNvPr id="396" name="Google Shape;396;p42"/>
          <p:cNvSpPr txBox="1"/>
          <p:nvPr/>
        </p:nvSpPr>
        <p:spPr>
          <a:xfrm>
            <a:off x="3556250" y="2943450"/>
            <a:ext cx="3711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Brendan Ladwein, Ernie Arizzi, Richard Rathbun, Rahul Rajkumar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Rising and Falling Action for the Plot</a:t>
            </a:r>
            <a:endParaRPr/>
          </a:p>
          <a:p>
            <a:pPr indent="0" lvl="0" marL="0" rtl="0" algn="l">
              <a:spcBef>
                <a:spcPts val="0"/>
              </a:spcBef>
              <a:spcAft>
                <a:spcPts val="0"/>
              </a:spcAft>
              <a:buNone/>
            </a:pPr>
            <a:r>
              <a:t/>
            </a:r>
            <a:endParaRPr/>
          </a:p>
        </p:txBody>
      </p:sp>
      <p:sp>
        <p:nvSpPr>
          <p:cNvPr id="230" name="Google Shape;23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Chapter 1</a:t>
            </a:r>
            <a:endParaRPr/>
          </a:p>
          <a:p>
            <a:pPr indent="-317182" lvl="0" marL="457200" rtl="0" algn="l">
              <a:spcBef>
                <a:spcPts val="1200"/>
              </a:spcBef>
              <a:spcAft>
                <a:spcPts val="0"/>
              </a:spcAft>
              <a:buSzPct val="100000"/>
              <a:buChar char="●"/>
            </a:pPr>
            <a:r>
              <a:rPr lang="en"/>
              <a:t>This chapter begins intense since the as soon as the chapter begins the wives of other pilots call Jane to inform her that there was an accident that may have involved her husband. She then panics and fears that someone will come to her house to inform her that Pete died in a crash. She then calls the base and the man who </a:t>
            </a:r>
            <a:r>
              <a:rPr lang="en"/>
              <a:t>answers</a:t>
            </a:r>
            <a:r>
              <a:rPr lang="en"/>
              <a:t> cries then hangs up. </a:t>
            </a:r>
            <a:endParaRPr/>
          </a:p>
          <a:p>
            <a:pPr indent="-317182" lvl="0" marL="457200" rtl="0" algn="l">
              <a:spcBef>
                <a:spcPts val="0"/>
              </a:spcBef>
              <a:spcAft>
                <a:spcPts val="0"/>
              </a:spcAft>
              <a:buSzPct val="100000"/>
              <a:buChar char="●"/>
            </a:pPr>
            <a:r>
              <a:rPr lang="en"/>
              <a:t>Then the reader is swapped to Pete </a:t>
            </a:r>
            <a:r>
              <a:rPr lang="en"/>
              <a:t>Conrad's</a:t>
            </a:r>
            <a:r>
              <a:rPr lang="en"/>
              <a:t> perspective as he finds the crash site and body of his friend Bud Jennings. Then at Bud Jennings funeral the men who give him honors criticize him for not doing the proper checks. The reader then learns some more about pilot culture and some of the other pilots who died in duty.</a:t>
            </a:r>
            <a:endParaRPr/>
          </a:p>
          <a:p>
            <a:pPr indent="-317182" lvl="0" marL="457200" rtl="0" algn="l">
              <a:spcBef>
                <a:spcPts val="0"/>
              </a:spcBef>
              <a:spcAft>
                <a:spcPts val="0"/>
              </a:spcAft>
              <a:buSzPct val="100000"/>
              <a:buChar char="●"/>
            </a:pPr>
            <a:r>
              <a:rPr lang="en"/>
              <a:t>Jane then begins to have hallucinations and panic attacks caused by her fear at what may happen to her husband. </a:t>
            </a:r>
            <a:endParaRPr/>
          </a:p>
          <a:p>
            <a:pPr indent="-317182" lvl="0" marL="457200" rtl="0" algn="l">
              <a:spcBef>
                <a:spcPts val="0"/>
              </a:spcBef>
              <a:spcAft>
                <a:spcPts val="0"/>
              </a:spcAft>
              <a:buSzPct val="100000"/>
              <a:buChar char="●"/>
            </a:pPr>
            <a:r>
              <a:rPr lang="en"/>
              <a:t>The reader is put into a third person perspective then sees a pilot die with her own eyes after his parachute malfunctions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 Passage</a:t>
            </a:r>
            <a:endParaRPr/>
          </a:p>
        </p:txBody>
      </p:sp>
      <p:sp>
        <p:nvSpPr>
          <p:cNvPr id="402" name="Google Shape;402;p43"/>
          <p:cNvSpPr txBox="1"/>
          <p:nvPr>
            <p:ph idx="1" type="body"/>
          </p:nvPr>
        </p:nvSpPr>
        <p:spPr>
          <a:xfrm>
            <a:off x="311700" y="1152475"/>
            <a:ext cx="8520600" cy="18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Chapter 5:</a:t>
            </a:r>
            <a:endParaRPr/>
          </a:p>
          <a:p>
            <a:pPr indent="0" lvl="0" marL="0" rtl="0" algn="l">
              <a:spcBef>
                <a:spcPts val="1200"/>
              </a:spcBef>
              <a:spcAft>
                <a:spcPts val="0"/>
              </a:spcAft>
              <a:buNone/>
            </a:pPr>
            <a:r>
              <a:rPr lang="en" sz="1200"/>
              <a:t>“Gus and the others started looking down at the table at each other, and then they all started hoisting their hands in the air. It really made you feel like an idiot, raising you hand this way. If you didn’t think you were ‘coming back,’ then you would really have to be a fool or a nut to have volunteered at all.” (Wolfe 93)</a:t>
            </a:r>
            <a:endParaRPr sz="1200"/>
          </a:p>
          <a:p>
            <a:pPr indent="0" lvl="0" marL="0" rtl="0" algn="l">
              <a:spcBef>
                <a:spcPts val="1200"/>
              </a:spcBef>
              <a:spcAft>
                <a:spcPts val="0"/>
              </a:spcAft>
              <a:buNone/>
            </a:pPr>
            <a:r>
              <a:t/>
            </a:r>
            <a:endParaRPr/>
          </a:p>
          <a:p>
            <a:pPr indent="0" lvl="0" marL="0" rtl="0" algn="l">
              <a:spcBef>
                <a:spcPts val="1200"/>
              </a:spcBef>
              <a:spcAft>
                <a:spcPts val="1200"/>
              </a:spcAft>
              <a:buNone/>
            </a:pPr>
            <a:r>
              <a:t/>
            </a:r>
            <a:endParaRPr sz="1100">
              <a:solidFill>
                <a:schemeClr val="dk1"/>
              </a:solidFill>
            </a:endParaRPr>
          </a:p>
        </p:txBody>
      </p:sp>
      <p:sp>
        <p:nvSpPr>
          <p:cNvPr id="403" name="Google Shape;403;p43"/>
          <p:cNvSpPr txBox="1"/>
          <p:nvPr/>
        </p:nvSpPr>
        <p:spPr>
          <a:xfrm>
            <a:off x="311700" y="2964475"/>
            <a:ext cx="8520600" cy="166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2"/>
                </a:solidFill>
              </a:rPr>
              <a:t>Chapter 12:</a:t>
            </a:r>
            <a:endParaRPr sz="1800">
              <a:solidFill>
                <a:schemeClr val="dk2"/>
              </a:solidFill>
            </a:endParaRPr>
          </a:p>
          <a:p>
            <a:pPr indent="0" lvl="0" marL="0" rtl="0" algn="l">
              <a:lnSpc>
                <a:spcPct val="115000"/>
              </a:lnSpc>
              <a:spcBef>
                <a:spcPts val="1200"/>
              </a:spcBef>
              <a:spcAft>
                <a:spcPts val="0"/>
              </a:spcAft>
              <a:buNone/>
            </a:pPr>
            <a:r>
              <a:rPr lang="en" sz="1200">
                <a:solidFill>
                  <a:schemeClr val="dk2"/>
                </a:solidFill>
              </a:rPr>
              <a:t>“That was what the sight of John Glenn did to Americans at that time. It primed them for the tears. And those tears ran like a river all over America. It was an extraordinary thing, being the sort of mortal who brought tears to other men’s eyes.” (Wolfe 282)</a:t>
            </a:r>
            <a:endParaRPr sz="1200">
              <a:solidFill>
                <a:schemeClr val="dk2"/>
              </a:solidFill>
            </a:endParaRPr>
          </a:p>
          <a:p>
            <a:pPr indent="0" lvl="0" marL="0" rtl="0" algn="l">
              <a:lnSpc>
                <a:spcPct val="115000"/>
              </a:lnSpc>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409" name="Google Shape;409;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5:</a:t>
            </a:r>
            <a:endParaRPr/>
          </a:p>
          <a:p>
            <a:pPr indent="-304800" lvl="0" marL="457200" rtl="0" algn="l">
              <a:spcBef>
                <a:spcPts val="1200"/>
              </a:spcBef>
              <a:spcAft>
                <a:spcPts val="0"/>
              </a:spcAft>
              <a:buSzPts val="1200"/>
              <a:buChar char="-"/>
            </a:pPr>
            <a:r>
              <a:rPr lang="en" sz="1200"/>
              <a:t>The Dolly Madison House, just a few hundred yards from the White House.</a:t>
            </a:r>
            <a:endParaRPr sz="1200"/>
          </a:p>
          <a:p>
            <a:pPr indent="-304800" lvl="0" marL="457200" rtl="0" algn="l">
              <a:spcBef>
                <a:spcPts val="0"/>
              </a:spcBef>
              <a:spcAft>
                <a:spcPts val="0"/>
              </a:spcAft>
              <a:buSzPts val="1200"/>
              <a:buChar char="-"/>
            </a:pPr>
            <a:r>
              <a:rPr lang="en" sz="1200"/>
              <a:t>NASA’s Washington headquarters</a:t>
            </a:r>
            <a:endParaRPr sz="1200"/>
          </a:p>
          <a:p>
            <a:pPr indent="-304800" lvl="0" marL="457200" rtl="0" algn="l">
              <a:spcBef>
                <a:spcPts val="0"/>
              </a:spcBef>
              <a:spcAft>
                <a:spcPts val="0"/>
              </a:spcAft>
              <a:buSzPts val="1200"/>
              <a:buChar char="-"/>
            </a:pPr>
            <a:r>
              <a:rPr lang="en" sz="1200"/>
              <a:t>Astronaut volunteers are being interviewed after they had been selected by NASA.</a:t>
            </a:r>
            <a:endParaRPr sz="1200"/>
          </a:p>
          <a:p>
            <a:pPr indent="-304800" lvl="0" marL="457200" rtl="0" algn="l">
              <a:spcBef>
                <a:spcPts val="0"/>
              </a:spcBef>
              <a:spcAft>
                <a:spcPts val="0"/>
              </a:spcAft>
              <a:buSzPts val="1200"/>
              <a:buChar char="-"/>
            </a:pPr>
            <a:r>
              <a:rPr lang="en" sz="1200"/>
              <a:t>Phoenix, Arizona. A quick interview with Chuck Yeager.</a:t>
            </a:r>
            <a:endParaRPr sz="1200"/>
          </a:p>
          <a:p>
            <a:pPr indent="0" lvl="0" marL="0" rtl="0" algn="l">
              <a:spcBef>
                <a:spcPts val="1200"/>
              </a:spcBef>
              <a:spcAft>
                <a:spcPts val="0"/>
              </a:spcAft>
              <a:buNone/>
            </a:pPr>
            <a:r>
              <a:rPr lang="en"/>
              <a:t>Chapter 12:</a:t>
            </a:r>
            <a:endParaRPr/>
          </a:p>
          <a:p>
            <a:pPr indent="-304800" lvl="0" marL="457200" rtl="0" algn="l">
              <a:spcBef>
                <a:spcPts val="1200"/>
              </a:spcBef>
              <a:spcAft>
                <a:spcPts val="0"/>
              </a:spcAft>
              <a:buSzPts val="1200"/>
              <a:buChar char="-"/>
            </a:pPr>
            <a:r>
              <a:rPr lang="en" sz="1200"/>
              <a:t>The rising action takes place on April 12, 1961 out of Baikonur.</a:t>
            </a:r>
            <a:endParaRPr sz="1200"/>
          </a:p>
          <a:p>
            <a:pPr indent="-304800" lvl="0" marL="457200" rtl="0" algn="l">
              <a:spcBef>
                <a:spcPts val="0"/>
              </a:spcBef>
              <a:spcAft>
                <a:spcPts val="0"/>
              </a:spcAft>
              <a:buSzPts val="1200"/>
              <a:buChar char="-"/>
            </a:pPr>
            <a:r>
              <a:rPr lang="en" sz="1200"/>
              <a:t>The climax of this chapter takes place on February 20, 1962 in Cape Canaveral.</a:t>
            </a:r>
            <a:endParaRPr sz="1200"/>
          </a:p>
          <a:p>
            <a:pPr indent="-304800" lvl="0" marL="457200" rtl="0" algn="l">
              <a:spcBef>
                <a:spcPts val="0"/>
              </a:spcBef>
              <a:spcAft>
                <a:spcPts val="0"/>
              </a:spcAft>
              <a:buSzPts val="1200"/>
              <a:buChar char="-"/>
            </a:pPr>
            <a:r>
              <a:rPr lang="en" sz="1200"/>
              <a:t>The falling action takes place in the streets of NY city.</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&amp; Falling Action</a:t>
            </a:r>
            <a:endParaRPr/>
          </a:p>
        </p:txBody>
      </p:sp>
      <p:sp>
        <p:nvSpPr>
          <p:cNvPr id="415" name="Google Shape;415;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5: </a:t>
            </a:r>
            <a:endParaRPr/>
          </a:p>
          <a:p>
            <a:pPr indent="0" lvl="0" marL="0" rtl="0" algn="l">
              <a:spcBef>
                <a:spcPts val="1200"/>
              </a:spcBef>
              <a:spcAft>
                <a:spcPts val="0"/>
              </a:spcAft>
              <a:buNone/>
            </a:pPr>
            <a:r>
              <a:rPr lang="en" sz="1200"/>
              <a:t>The astronaut candidates are being interviewed by the media to see what they can gather from the brave </a:t>
            </a:r>
            <a:r>
              <a:rPr lang="en" sz="1200"/>
              <a:t>heroes</a:t>
            </a:r>
            <a:r>
              <a:rPr lang="en" sz="1200"/>
              <a:t>. But they ask questions that surprise all but John Glenn who </a:t>
            </a:r>
            <a:r>
              <a:rPr lang="en" sz="1200"/>
              <a:t>answers</a:t>
            </a:r>
            <a:r>
              <a:rPr lang="en" sz="1200"/>
              <a:t> them all back with his halo turned on. When asked how many of them will “come back,” they all raise their hands in response. </a:t>
            </a:r>
            <a:endParaRPr sz="1200"/>
          </a:p>
          <a:p>
            <a:pPr indent="0" lvl="0" marL="0" rtl="0" algn="l">
              <a:spcBef>
                <a:spcPts val="1200"/>
              </a:spcBef>
              <a:spcAft>
                <a:spcPts val="0"/>
              </a:spcAft>
              <a:buNone/>
            </a:pPr>
            <a:r>
              <a:rPr lang="en" sz="1200"/>
              <a:t>At the end of the chapter, it is discovered that no man will be the first into space, but rather a monkey.</a:t>
            </a:r>
            <a:endParaRPr sz="1200"/>
          </a:p>
          <a:p>
            <a:pPr indent="0" lvl="0" marL="0" rtl="0" algn="l">
              <a:spcBef>
                <a:spcPts val="1200"/>
              </a:spcBef>
              <a:spcAft>
                <a:spcPts val="0"/>
              </a:spcAft>
              <a:buNone/>
            </a:pPr>
            <a:r>
              <a:rPr lang="en"/>
              <a:t>Chapter 12:</a:t>
            </a:r>
            <a:endParaRPr/>
          </a:p>
          <a:p>
            <a:pPr indent="0" lvl="0" marL="0" rtl="0" algn="l">
              <a:spcBef>
                <a:spcPts val="1200"/>
              </a:spcBef>
              <a:spcAft>
                <a:spcPts val="1200"/>
              </a:spcAft>
              <a:buNone/>
            </a:pPr>
            <a:r>
              <a:rPr lang="en" sz="1200"/>
              <a:t>The rising </a:t>
            </a:r>
            <a:r>
              <a:rPr lang="en" sz="1200"/>
              <a:t>action from this chapter is the moments leading up to Glenn’s launch. There’s a common figure that every manned space launch has a 26% chance of fatality, and there were major stakes on this launch. The russians had just beat us to space, so we needed a success to help boost American morale.The falling action was the moments after the launch, where NYPD officers were crying tears of joy in the streets. This moment was said to be the largest time of nationwide unity and celebration since the end of WWII.</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a:t>
            </a:r>
            <a:endParaRPr/>
          </a:p>
        </p:txBody>
      </p:sp>
      <p:sp>
        <p:nvSpPr>
          <p:cNvPr id="421" name="Google Shape;421;p46"/>
          <p:cNvSpPr txBox="1"/>
          <p:nvPr>
            <p:ph idx="1" type="body"/>
          </p:nvPr>
        </p:nvSpPr>
        <p:spPr>
          <a:xfrm>
            <a:off x="261475" y="1162525"/>
            <a:ext cx="8520600" cy="341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sz="2100"/>
              <a:t>Chapter 5:</a:t>
            </a:r>
            <a:endParaRPr sz="2100"/>
          </a:p>
          <a:p>
            <a:pPr indent="-281940" lvl="0" marL="457200" rtl="0" algn="l">
              <a:spcBef>
                <a:spcPts val="1200"/>
              </a:spcBef>
              <a:spcAft>
                <a:spcPts val="0"/>
              </a:spcAft>
              <a:buSzPct val="100000"/>
              <a:buChar char="-"/>
            </a:pPr>
            <a:r>
              <a:rPr lang="en" sz="1200"/>
              <a:t>Gus Grissom</a:t>
            </a:r>
            <a:endParaRPr sz="1200"/>
          </a:p>
          <a:p>
            <a:pPr indent="-281940" lvl="0" marL="457200" rtl="0" algn="l">
              <a:spcBef>
                <a:spcPts val="0"/>
              </a:spcBef>
              <a:spcAft>
                <a:spcPts val="0"/>
              </a:spcAft>
              <a:buSzPct val="100000"/>
              <a:buChar char="-"/>
            </a:pPr>
            <a:r>
              <a:rPr lang="en" sz="1200"/>
              <a:t>Malcolm Carpenter</a:t>
            </a:r>
            <a:endParaRPr sz="1200"/>
          </a:p>
          <a:p>
            <a:pPr indent="-281940" lvl="0" marL="457200" rtl="0" algn="l">
              <a:spcBef>
                <a:spcPts val="0"/>
              </a:spcBef>
              <a:spcAft>
                <a:spcPts val="0"/>
              </a:spcAft>
              <a:buSzPct val="100000"/>
              <a:buChar char="-"/>
            </a:pPr>
            <a:r>
              <a:rPr lang="en" sz="1200"/>
              <a:t>John Glenn</a:t>
            </a:r>
            <a:endParaRPr sz="1200"/>
          </a:p>
          <a:p>
            <a:pPr indent="-281940" lvl="0" marL="457200" rtl="0" algn="l">
              <a:spcBef>
                <a:spcPts val="0"/>
              </a:spcBef>
              <a:spcAft>
                <a:spcPts val="0"/>
              </a:spcAft>
              <a:buSzPct val="100000"/>
              <a:buChar char="-"/>
            </a:pPr>
            <a:r>
              <a:rPr lang="en" sz="1200"/>
              <a:t>Walter Shirra</a:t>
            </a:r>
            <a:endParaRPr sz="1200"/>
          </a:p>
          <a:p>
            <a:pPr indent="-281940" lvl="0" marL="457200" rtl="0" algn="l">
              <a:spcBef>
                <a:spcPts val="0"/>
              </a:spcBef>
              <a:spcAft>
                <a:spcPts val="0"/>
              </a:spcAft>
              <a:buSzPct val="100000"/>
              <a:buChar char="-"/>
            </a:pPr>
            <a:r>
              <a:rPr lang="en" sz="1200"/>
              <a:t>Donald Slayton</a:t>
            </a:r>
            <a:endParaRPr sz="1200"/>
          </a:p>
          <a:p>
            <a:pPr indent="-281940" lvl="0" marL="457200" rtl="0" algn="l">
              <a:spcBef>
                <a:spcPts val="0"/>
              </a:spcBef>
              <a:spcAft>
                <a:spcPts val="0"/>
              </a:spcAft>
              <a:buSzPct val="100000"/>
              <a:buChar char="-"/>
            </a:pPr>
            <a:r>
              <a:rPr lang="en" sz="1200"/>
              <a:t>Leroy Cooper</a:t>
            </a:r>
            <a:endParaRPr sz="1200"/>
          </a:p>
          <a:p>
            <a:pPr indent="-281940" lvl="0" marL="457200" rtl="0" algn="l">
              <a:spcBef>
                <a:spcPts val="0"/>
              </a:spcBef>
              <a:spcAft>
                <a:spcPts val="0"/>
              </a:spcAft>
              <a:buSzPct val="100000"/>
              <a:buChar char="-"/>
            </a:pPr>
            <a:r>
              <a:rPr lang="en" sz="1200"/>
              <a:t>Alan Shepard</a:t>
            </a:r>
            <a:endParaRPr/>
          </a:p>
          <a:p>
            <a:pPr indent="0" lvl="0" marL="0" rtl="0" algn="l">
              <a:spcBef>
                <a:spcPts val="1200"/>
              </a:spcBef>
              <a:spcAft>
                <a:spcPts val="0"/>
              </a:spcAft>
              <a:buNone/>
            </a:pPr>
            <a:r>
              <a:rPr lang="en"/>
              <a:t>Chapter 12:</a:t>
            </a:r>
            <a:endParaRPr/>
          </a:p>
          <a:p>
            <a:pPr indent="0" lvl="0" marL="0" rtl="0" algn="l">
              <a:spcBef>
                <a:spcPts val="1200"/>
              </a:spcBef>
              <a:spcAft>
                <a:spcPts val="0"/>
              </a:spcAft>
              <a:buNone/>
            </a:pPr>
            <a:r>
              <a:rPr lang="en" sz="1200"/>
              <a:t>~ Yuri Gagarin: The first man in space. When Yuri broke orbit in 1961, this was considered a big loss for America. The russians had beat us to space. We had a come back in the following years by putting the first man on the moon, but this initial loss was still quite devastating.</a:t>
            </a:r>
            <a:endParaRPr sz="1200"/>
          </a:p>
          <a:p>
            <a:pPr indent="0" lvl="0" marL="0" rtl="0" algn="l">
              <a:spcBef>
                <a:spcPts val="1200"/>
              </a:spcBef>
              <a:spcAft>
                <a:spcPts val="0"/>
              </a:spcAft>
              <a:buNone/>
            </a:pPr>
            <a:r>
              <a:rPr lang="en" sz="1200"/>
              <a:t>~ Bob White: White was a pilot that flew the X-15. He flew  nearly as high as the other pilots, using rockets nearly as big flying nearly as fast, is weightless nearly as long and all of this in a manned, piloted flight. The press however, ignored these accomplishments.</a:t>
            </a:r>
            <a:endParaRPr sz="1200"/>
          </a:p>
          <a:p>
            <a:pPr indent="0" lvl="0" marL="0" rtl="0" algn="l">
              <a:spcBef>
                <a:spcPts val="1200"/>
              </a:spcBef>
              <a:spcAft>
                <a:spcPts val="0"/>
              </a:spcAft>
              <a:buNone/>
            </a:pPr>
            <a:r>
              <a:rPr lang="en" sz="1200"/>
              <a:t>~ John Glenn: John Glenn was the first American to orbit the Earth. He made his voyage in 1962, shortly after Gagarin. In chapter 12 Nasa announces him as the pilot for this mission.</a:t>
            </a:r>
            <a:endParaRPr sz="1200"/>
          </a:p>
          <a:p>
            <a:pPr indent="0" lvl="0" marL="0" rtl="0" algn="l">
              <a:spcBef>
                <a:spcPts val="1200"/>
              </a:spcBef>
              <a:spcAft>
                <a:spcPts val="12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 &amp; Theme</a:t>
            </a:r>
            <a:endParaRPr/>
          </a:p>
        </p:txBody>
      </p:sp>
      <p:sp>
        <p:nvSpPr>
          <p:cNvPr id="427" name="Google Shape;427;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5:</a:t>
            </a:r>
            <a:endParaRPr/>
          </a:p>
          <a:p>
            <a:pPr indent="0" lvl="0" marL="0" rtl="0" algn="l">
              <a:spcBef>
                <a:spcPts val="1200"/>
              </a:spcBef>
              <a:spcAft>
                <a:spcPts val="0"/>
              </a:spcAft>
              <a:buNone/>
            </a:pPr>
            <a:r>
              <a:rPr lang="en" sz="1200"/>
              <a:t>Through</a:t>
            </a:r>
            <a:r>
              <a:rPr lang="en" sz="1200"/>
              <a:t>out cha</a:t>
            </a:r>
            <a:r>
              <a:rPr lang="en" sz="1200"/>
              <a:t>pter 5 the theme of honor is generated </a:t>
            </a:r>
            <a:r>
              <a:rPr lang="en" sz="1200"/>
              <a:t>substantially</a:t>
            </a:r>
            <a:r>
              <a:rPr lang="en" sz="1200"/>
              <a:t> because of how the astronauts are filled with honor by the press as the are presented as heroes to the </a:t>
            </a:r>
            <a:r>
              <a:rPr lang="en" sz="1200"/>
              <a:t>general public as outstanding people and as those who would dare to do the impossible. After surviving having their pride hurt during the tests before, having the main stage and showing the United States how great they are and the thing that they are going to accomplish boost their honor to another height.</a:t>
            </a:r>
            <a:endParaRPr sz="1200"/>
          </a:p>
          <a:p>
            <a:pPr indent="0" lvl="0" marL="0" rtl="0" algn="l">
              <a:spcBef>
                <a:spcPts val="1200"/>
              </a:spcBef>
              <a:spcAft>
                <a:spcPts val="0"/>
              </a:spcAft>
              <a:buNone/>
            </a:pPr>
            <a:r>
              <a:rPr lang="en"/>
              <a:t>Chapter 12:</a:t>
            </a:r>
            <a:endParaRPr/>
          </a:p>
          <a:p>
            <a:pPr indent="0" lvl="0" marL="0" rtl="0" algn="l">
              <a:spcBef>
                <a:spcPts val="1200"/>
              </a:spcBef>
              <a:spcAft>
                <a:spcPts val="1200"/>
              </a:spcAft>
              <a:buClr>
                <a:schemeClr val="dk1"/>
              </a:buClr>
              <a:buSzPts val="1100"/>
              <a:buFont typeface="Arial"/>
              <a:buNone/>
            </a:pPr>
            <a:r>
              <a:rPr lang="en" sz="1200"/>
              <a:t>It’s easy to be honorable when you are succeeding, but the true test of character is maintaining honor after a big loss. When the Russians won the space race, this was a true test of honor and integrity for the American space program. It would have been easy to accept defeat and hang their heads, but NASA decided to press on. Just a few short months later they responded by putting John Glenn on a rocket and having him orbit the globe three times before landing back on American soil. This helped Americans reclaim their honor, and inspired them to aim all the way to the moon!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 </a:t>
            </a:r>
            <a:endParaRPr/>
          </a:p>
        </p:txBody>
      </p:sp>
      <p:sp>
        <p:nvSpPr>
          <p:cNvPr id="433" name="Google Shape;433;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Wolfe, Tom. The Right Stuff. New York: Farrar, Straus, and Giroux, 1979. Print.</a:t>
            </a:r>
            <a:endParaRPr/>
          </a:p>
          <a:p>
            <a:pPr indent="0" lvl="0" marL="0" rtl="0" algn="l">
              <a:spcBef>
                <a:spcPts val="1200"/>
              </a:spcBef>
              <a:spcAft>
                <a:spcPts val="12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9"/>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The Right Stuff Literature Circles: Patriotism</a:t>
            </a:r>
            <a:endParaRPr/>
          </a:p>
          <a:p>
            <a:pPr indent="0" lvl="0" marL="0" rtl="0" algn="ctr">
              <a:spcBef>
                <a:spcPts val="0"/>
              </a:spcBef>
              <a:spcAft>
                <a:spcPts val="0"/>
              </a:spcAft>
              <a:buNone/>
            </a:pPr>
            <a:r>
              <a:rPr lang="en"/>
              <a:t>Chapters 6 &amp; 13</a:t>
            </a:r>
            <a:endParaRPr/>
          </a:p>
        </p:txBody>
      </p:sp>
      <p:sp>
        <p:nvSpPr>
          <p:cNvPr id="439" name="Google Shape;439;p49"/>
          <p:cNvSpPr txBox="1"/>
          <p:nvPr>
            <p:ph idx="1" type="subTitle"/>
          </p:nvPr>
        </p:nvSpPr>
        <p:spPr>
          <a:xfrm>
            <a:off x="1876575" y="2930428"/>
            <a:ext cx="5391000" cy="6015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t>COM 1102</a:t>
            </a:r>
            <a:endParaRPr/>
          </a:p>
          <a:p>
            <a:pPr indent="0" lvl="0" marL="0" rtl="0" algn="ctr">
              <a:spcBef>
                <a:spcPts val="0"/>
              </a:spcBef>
              <a:spcAft>
                <a:spcPts val="0"/>
              </a:spcAft>
              <a:buNone/>
            </a:pPr>
            <a:r>
              <a:rPr lang="en"/>
              <a:t>Spring 2022</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Group Members:</a:t>
            </a:r>
            <a:endParaRPr/>
          </a:p>
        </p:txBody>
      </p:sp>
      <p:sp>
        <p:nvSpPr>
          <p:cNvPr id="445" name="Google Shape;445;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rgbClr val="2D3B45"/>
              </a:buClr>
              <a:buSzPts val="2000"/>
              <a:buChar char="●"/>
            </a:pPr>
            <a:r>
              <a:rPr lang="en" sz="2000">
                <a:solidFill>
                  <a:srgbClr val="2D3B45"/>
                </a:solidFill>
                <a:highlight>
                  <a:schemeClr val="lt1"/>
                </a:highlight>
              </a:rPr>
              <a:t>Drake Johnson (Setting)</a:t>
            </a:r>
            <a:endParaRPr sz="2000">
              <a:solidFill>
                <a:srgbClr val="2D3B45"/>
              </a:solidFill>
              <a:highlight>
                <a:schemeClr val="lt1"/>
              </a:highlight>
            </a:endParaRPr>
          </a:p>
          <a:p>
            <a:pPr indent="-355600" lvl="0" marL="457200" marR="0" rtl="0" algn="l">
              <a:spcBef>
                <a:spcPts val="0"/>
              </a:spcBef>
              <a:spcAft>
                <a:spcPts val="0"/>
              </a:spcAft>
              <a:buClr>
                <a:srgbClr val="2D3B45"/>
              </a:buClr>
              <a:buSzPts val="2000"/>
              <a:buChar char="●"/>
            </a:pPr>
            <a:r>
              <a:rPr lang="en" sz="2000">
                <a:solidFill>
                  <a:srgbClr val="2D3B45"/>
                </a:solidFill>
                <a:highlight>
                  <a:schemeClr val="lt1"/>
                </a:highlight>
              </a:rPr>
              <a:t>Emily Martin (Rising/Falling Action)</a:t>
            </a:r>
            <a:endParaRPr sz="2000">
              <a:solidFill>
                <a:srgbClr val="2D3B45"/>
              </a:solidFill>
              <a:highlight>
                <a:schemeClr val="lt1"/>
              </a:highlight>
            </a:endParaRPr>
          </a:p>
          <a:p>
            <a:pPr indent="-355600" lvl="0" marL="457200" rtl="0" algn="l">
              <a:spcBef>
                <a:spcPts val="0"/>
              </a:spcBef>
              <a:spcAft>
                <a:spcPts val="0"/>
              </a:spcAft>
              <a:buClr>
                <a:srgbClr val="2D3B45"/>
              </a:buClr>
              <a:buSzPts val="2000"/>
              <a:buChar char="●"/>
            </a:pPr>
            <a:r>
              <a:rPr lang="en" sz="2000">
                <a:solidFill>
                  <a:srgbClr val="2D3B45"/>
                </a:solidFill>
                <a:highlight>
                  <a:srgbClr val="FFFFFF"/>
                </a:highlight>
              </a:rPr>
              <a:t>Cade Miles (Characters Chapter 6)</a:t>
            </a:r>
            <a:endParaRPr sz="2000">
              <a:solidFill>
                <a:srgbClr val="2D3B45"/>
              </a:solidFill>
              <a:highlight>
                <a:srgbClr val="FFFFFF"/>
              </a:highlight>
            </a:endParaRPr>
          </a:p>
          <a:p>
            <a:pPr indent="-355600" lvl="0" marL="444500" marR="0" rtl="0" algn="l">
              <a:spcBef>
                <a:spcPts val="0"/>
              </a:spcBef>
              <a:spcAft>
                <a:spcPts val="0"/>
              </a:spcAft>
              <a:buClr>
                <a:srgbClr val="2D3B45"/>
              </a:buClr>
              <a:buSzPts val="2000"/>
              <a:buChar char="●"/>
            </a:pPr>
            <a:r>
              <a:rPr lang="en" sz="2000">
                <a:solidFill>
                  <a:srgbClr val="2D3B45"/>
                </a:solidFill>
                <a:highlight>
                  <a:srgbClr val="FFFFFF"/>
                </a:highlight>
              </a:rPr>
              <a:t>Chris Nederhoed (Characters Chapter 13)</a:t>
            </a:r>
            <a:endParaRPr sz="2000">
              <a:solidFill>
                <a:srgbClr val="2D3B45"/>
              </a:solidFill>
              <a:highlight>
                <a:srgbClr val="FFFFFF"/>
              </a:highlight>
            </a:endParaRPr>
          </a:p>
          <a:p>
            <a:pPr indent="-355600" lvl="0" marL="444500" marR="0" rtl="0" algn="l">
              <a:spcBef>
                <a:spcPts val="0"/>
              </a:spcBef>
              <a:spcAft>
                <a:spcPts val="0"/>
              </a:spcAft>
              <a:buClr>
                <a:srgbClr val="2D3B45"/>
              </a:buClr>
              <a:buSzPts val="2000"/>
              <a:buChar char="●"/>
            </a:pPr>
            <a:r>
              <a:rPr lang="en" sz="2000">
                <a:solidFill>
                  <a:srgbClr val="2D3B45"/>
                </a:solidFill>
                <a:highlight>
                  <a:srgbClr val="FFFFFF"/>
                </a:highlight>
              </a:rPr>
              <a:t>T.J. Boylan (Commentary/Theme)</a:t>
            </a:r>
            <a:endParaRPr sz="2000">
              <a:solidFill>
                <a:srgbClr val="2D3B45"/>
              </a:solidFill>
              <a:highlight>
                <a:srgbClr val="FFFFFF"/>
              </a:high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Short Passage</a:t>
            </a:r>
            <a:endParaRPr/>
          </a:p>
        </p:txBody>
      </p:sp>
      <p:sp>
        <p:nvSpPr>
          <p:cNvPr id="451" name="Google Shape;451;p51"/>
          <p:cNvSpPr txBox="1"/>
          <p:nvPr>
            <p:ph idx="1" type="body"/>
          </p:nvPr>
        </p:nvSpPr>
        <p:spPr>
          <a:xfrm>
            <a:off x="311700" y="1152475"/>
            <a:ext cx="8520600" cy="18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Chapter 6:</a:t>
            </a:r>
            <a:endParaRPr/>
          </a:p>
          <a:p>
            <a:pPr indent="0" lvl="0" marL="0" rtl="0" algn="l">
              <a:spcBef>
                <a:spcPts val="1200"/>
              </a:spcBef>
              <a:spcAft>
                <a:spcPts val="0"/>
              </a:spcAft>
              <a:buNone/>
            </a:pPr>
            <a:r>
              <a:rPr lang="en" sz="1100">
                <a:solidFill>
                  <a:schemeClr val="dk1"/>
                </a:solidFill>
              </a:rPr>
              <a:t>From the very beginning this "astronaut" business was just an unbelievable good deal. It was such a good deal that it seemed like tempting fate for an astronaut to call himself an astronaut, even though that was the official job description. You didn't even refer to the others as astronauts. You'd never say something such as "I'll take that up with the other astronauts."You'd say, "I'll take that up with the other fellows" or "the other pilots." Somehow calling yourself an "astronaut" was like a combat ace going around describing his occupation as "combatace."This thing was such an unbelievable good deal, it was as if "astronaut" were an honorific, like "champion" or "superstar," as if the word itself were one of the infinite variety of goodies that Project Mercury was bringing your way. </a:t>
            </a:r>
            <a:endParaRPr/>
          </a:p>
          <a:p>
            <a:pPr indent="0" lvl="0" marL="0" rtl="0" algn="l">
              <a:spcBef>
                <a:spcPts val="1200"/>
              </a:spcBef>
              <a:spcAft>
                <a:spcPts val="1200"/>
              </a:spcAft>
              <a:buNone/>
            </a:pPr>
            <a:r>
              <a:t/>
            </a:r>
            <a:endParaRPr sz="1100">
              <a:solidFill>
                <a:schemeClr val="dk1"/>
              </a:solidFill>
            </a:endParaRPr>
          </a:p>
        </p:txBody>
      </p:sp>
      <p:sp>
        <p:nvSpPr>
          <p:cNvPr id="452" name="Google Shape;452;p51"/>
          <p:cNvSpPr txBox="1"/>
          <p:nvPr/>
        </p:nvSpPr>
        <p:spPr>
          <a:xfrm>
            <a:off x="311700" y="2964475"/>
            <a:ext cx="8520600" cy="141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2"/>
                </a:solidFill>
              </a:rPr>
              <a:t>Chapter 13:</a:t>
            </a:r>
            <a:endParaRPr sz="1800">
              <a:solidFill>
                <a:schemeClr val="dk2"/>
              </a:solidFill>
            </a:endParaRPr>
          </a:p>
          <a:p>
            <a:pPr indent="0" lvl="0" marL="0" rtl="0" algn="l">
              <a:lnSpc>
                <a:spcPct val="115000"/>
              </a:lnSpc>
              <a:spcBef>
                <a:spcPts val="1200"/>
              </a:spcBef>
              <a:spcAft>
                <a:spcPts val="1200"/>
              </a:spcAft>
              <a:buNone/>
            </a:pPr>
            <a:r>
              <a:rPr lang="en" sz="1100">
                <a:solidFill>
                  <a:schemeClr val="dk1"/>
                </a:solidFill>
              </a:rPr>
              <a:t>By now, three months after his flight, John had ascended to a status that only a biblical scholar could fully appreciate. John was the triumphant single-combat warrior. He had risked his life to challenge the mighty Soviet Integral on the high ground. Through his skill and courage he had neutralized the enemy’s advantage, and the tears of joy and gratitude and awe still flowed.</a:t>
            </a:r>
            <a:br>
              <a:rPr lang="en" sz="1100">
                <a:solidFill>
                  <a:schemeClr val="dk1"/>
                </a:solidFill>
              </a:rPr>
            </a:br>
            <a:r>
              <a:rPr lang="en" sz="1100">
                <a:solidFill>
                  <a:schemeClr val="dk1"/>
                </a:solidFill>
              </a:rPr>
              <a:t>(Wolfe 291)</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Hammersmith One"/>
                <a:ea typeface="Hammersmith One"/>
                <a:cs typeface="Hammersmith One"/>
                <a:sym typeface="Hammersmith One"/>
              </a:rPr>
              <a:t>Setting: Chapter 6 (102-126)</a:t>
            </a:r>
            <a:endParaRPr>
              <a:latin typeface="Hammersmith One"/>
              <a:ea typeface="Hammersmith One"/>
              <a:cs typeface="Hammersmith One"/>
              <a:sym typeface="Hammersmith One"/>
            </a:endParaRPr>
          </a:p>
        </p:txBody>
      </p:sp>
      <p:sp>
        <p:nvSpPr>
          <p:cNvPr id="458" name="Google Shape;458;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Time and Location:</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1959</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Primarily in Langley, Virginia, at the ‘Nasa headquarters for the Space Task Group for Project Mercury’</a:t>
            </a:r>
            <a:endParaRPr sz="1050">
              <a:solidFill>
                <a:srgbClr val="2D3B45"/>
              </a:solidFill>
              <a:highlight>
                <a:srgbClr val="FFFFFF"/>
              </a:highlight>
              <a:latin typeface="Hammersmith One"/>
              <a:ea typeface="Hammersmith One"/>
              <a:cs typeface="Hammersmith One"/>
              <a:sym typeface="Hammersmith One"/>
            </a:endParaRPr>
          </a:p>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Space Race Events: </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First Titan Missiles tested and launched. Later versions would be used by the Gemini Program</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April, NASA announces the Mercury 7.</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NASA Jupiter AM-18 mission sees first </a:t>
            </a:r>
            <a:r>
              <a:rPr lang="en" sz="1050">
                <a:solidFill>
                  <a:srgbClr val="2D3B45"/>
                </a:solidFill>
                <a:highlight>
                  <a:srgbClr val="FFFFFF"/>
                </a:highlight>
                <a:latin typeface="Hammersmith One"/>
                <a:ea typeface="Hammersmith One"/>
                <a:cs typeface="Hammersmith One"/>
                <a:sym typeface="Hammersmith One"/>
              </a:rPr>
              <a:t>successful</a:t>
            </a:r>
            <a:r>
              <a:rPr lang="en" sz="1050">
                <a:solidFill>
                  <a:srgbClr val="2D3B45"/>
                </a:solidFill>
                <a:highlight>
                  <a:srgbClr val="FFFFFF"/>
                </a:highlight>
                <a:latin typeface="Hammersmith One"/>
                <a:ea typeface="Hammersmith One"/>
                <a:cs typeface="Hammersmith One"/>
                <a:sym typeface="Hammersmith One"/>
              </a:rPr>
              <a:t> return of living animals from space, including two </a:t>
            </a:r>
            <a:r>
              <a:rPr lang="en" sz="1050">
                <a:solidFill>
                  <a:srgbClr val="2D3B45"/>
                </a:solidFill>
                <a:highlight>
                  <a:srgbClr val="FFFFFF"/>
                </a:highlight>
                <a:latin typeface="Hammersmith One"/>
                <a:ea typeface="Hammersmith One"/>
                <a:cs typeface="Hammersmith One"/>
                <a:sym typeface="Hammersmith One"/>
              </a:rPr>
              <a:t>squirrel</a:t>
            </a:r>
            <a:r>
              <a:rPr lang="en" sz="1050">
                <a:solidFill>
                  <a:srgbClr val="2D3B45"/>
                </a:solidFill>
                <a:highlight>
                  <a:srgbClr val="FFFFFF"/>
                </a:highlight>
                <a:latin typeface="Hammersmith One"/>
                <a:ea typeface="Hammersmith One"/>
                <a:cs typeface="Hammersmith One"/>
                <a:sym typeface="Hammersmith One"/>
              </a:rPr>
              <a:t> monkeys</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Several satellites launched by the US</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Soviets complete first Moon flyby and solar orbit missions</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NASA Pioneer IV Misses the moon, and becomes second satellite in orbit of the Sun</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First X-15 test flight</a:t>
            </a:r>
            <a:endParaRPr sz="1050">
              <a:solidFill>
                <a:srgbClr val="2D3B45"/>
              </a:solidFill>
              <a:highlight>
                <a:srgbClr val="FFFFFF"/>
              </a:highlight>
              <a:latin typeface="Hammersmith One"/>
              <a:ea typeface="Hammersmith One"/>
              <a:cs typeface="Hammersmith One"/>
              <a:sym typeface="Hammersmith One"/>
            </a:endParaRPr>
          </a:p>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Also Happening:</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Alaska and Hawaii admitted as the 49th and 50th states</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Fidel Castro becomes leader of Cuba</a:t>
            </a:r>
            <a:endParaRPr sz="1050">
              <a:solidFill>
                <a:srgbClr val="2D3B45"/>
              </a:solidFill>
              <a:highlight>
                <a:srgbClr val="FFFFFF"/>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rgbClr val="FFFFFF"/>
                </a:highlight>
                <a:latin typeface="Hammersmith One"/>
                <a:ea typeface="Hammersmith One"/>
                <a:cs typeface="Hammersmith One"/>
                <a:sym typeface="Hammersmith One"/>
              </a:rPr>
              <a:t>“Day the Music Died”, several prominent musical </a:t>
            </a:r>
            <a:r>
              <a:rPr lang="en" sz="1050">
                <a:solidFill>
                  <a:srgbClr val="2D3B45"/>
                </a:solidFill>
                <a:highlight>
                  <a:srgbClr val="FFFFFF"/>
                </a:highlight>
                <a:latin typeface="Hammersmith One"/>
                <a:ea typeface="Hammersmith One"/>
                <a:cs typeface="Hammersmith One"/>
                <a:sym typeface="Hammersmith One"/>
              </a:rPr>
              <a:t>artists</a:t>
            </a:r>
            <a:r>
              <a:rPr lang="en" sz="1050">
                <a:solidFill>
                  <a:srgbClr val="2D3B45"/>
                </a:solidFill>
                <a:highlight>
                  <a:srgbClr val="FFFFFF"/>
                </a:highlight>
                <a:latin typeface="Hammersmith One"/>
                <a:ea typeface="Hammersmith One"/>
                <a:cs typeface="Hammersmith One"/>
                <a:sym typeface="Hammersmith One"/>
              </a:rPr>
              <a:t> killed in plane crash</a:t>
            </a:r>
            <a:endParaRPr sz="1050">
              <a:solidFill>
                <a:srgbClr val="2D3B45"/>
              </a:solidFill>
              <a:highlight>
                <a:srgbClr val="FFFFFF"/>
              </a:highlight>
              <a:latin typeface="Hammersmith One"/>
              <a:ea typeface="Hammersmith One"/>
              <a:cs typeface="Hammersmith One"/>
              <a:sym typeface="Hammersmith One"/>
            </a:endParaRPr>
          </a:p>
        </p:txBody>
      </p:sp>
      <p:sp>
        <p:nvSpPr>
          <p:cNvPr id="459" name="Google Shape;459;p52"/>
          <p:cNvSpPr txBox="1"/>
          <p:nvPr/>
        </p:nvSpPr>
        <p:spPr>
          <a:xfrm>
            <a:off x="0" y="0"/>
            <a:ext cx="1323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Hammersmith One"/>
                <a:ea typeface="Hammersmith One"/>
                <a:cs typeface="Hammersmith One"/>
                <a:sym typeface="Hammersmith One"/>
              </a:rPr>
              <a:t>Drake Johnson</a:t>
            </a:r>
            <a:endParaRPr sz="700">
              <a:latin typeface="Hammersmith One"/>
              <a:ea typeface="Hammersmith One"/>
              <a:cs typeface="Hammersmith One"/>
              <a:sym typeface="Hammersmith One"/>
            </a:endParaRPr>
          </a:p>
        </p:txBody>
      </p:sp>
      <p:pic>
        <p:nvPicPr>
          <p:cNvPr id="460" name="Google Shape;460;p52"/>
          <p:cNvPicPr preferRelativeResize="0"/>
          <p:nvPr/>
        </p:nvPicPr>
        <p:blipFill>
          <a:blip r:embed="rId3">
            <a:alphaModFix amt="86000"/>
          </a:blip>
          <a:stretch>
            <a:fillRect/>
          </a:stretch>
        </p:blipFill>
        <p:spPr>
          <a:xfrm>
            <a:off x="6626875" y="3134200"/>
            <a:ext cx="2141750" cy="1717675"/>
          </a:xfrm>
          <a:prstGeom prst="rect">
            <a:avLst/>
          </a:prstGeom>
          <a:noFill/>
          <a:ln cap="flat" cmpd="sng" w="9525">
            <a:solidFill>
              <a:schemeClr val="dk1"/>
            </a:solidFill>
            <a:prstDash val="solid"/>
            <a:round/>
            <a:headEnd len="sm" w="sm" type="none"/>
            <a:tailEnd len="sm" w="sm" type="none"/>
          </a:ln>
          <a:effectLst>
            <a:outerShdw blurRad="228600" rotWithShape="0" algn="bl" dir="2820000" dist="85725">
              <a:srgbClr val="000000">
                <a:alpha val="7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xEl>
                                              <p:pRg end="14" st="1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a:t>
            </a:r>
            <a:endParaRPr/>
          </a:p>
        </p:txBody>
      </p:sp>
      <p:sp>
        <p:nvSpPr>
          <p:cNvPr id="236" name="Google Shape;236;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t>Chapter 1.</a:t>
            </a:r>
            <a:endParaRPr/>
          </a:p>
          <a:p>
            <a:pPr indent="-325755" lvl="0" marL="457200" rtl="0" algn="l">
              <a:spcBef>
                <a:spcPts val="1200"/>
              </a:spcBef>
              <a:spcAft>
                <a:spcPts val="0"/>
              </a:spcAft>
              <a:buSzPct val="100000"/>
              <a:buChar char="●"/>
            </a:pPr>
            <a:r>
              <a:rPr lang="en"/>
              <a:t>The two main characters that are involved in the second </a:t>
            </a:r>
            <a:r>
              <a:rPr lang="en"/>
              <a:t>chapter</a:t>
            </a:r>
            <a:r>
              <a:rPr lang="en"/>
              <a:t> are Jane and Pete Conrad. There are some other side characters including Bud Jennings who die to </a:t>
            </a:r>
            <a:r>
              <a:rPr lang="en"/>
              <a:t>emphasize</a:t>
            </a:r>
            <a:r>
              <a:rPr lang="en"/>
              <a:t> the dangers of flying and the Pete’s friends. There is also the other pilots’ wives who call Jane when there was a crash and are called the angels of death.</a:t>
            </a:r>
            <a:endParaRPr/>
          </a:p>
          <a:p>
            <a:pPr indent="0" lvl="0" marL="0" rtl="0" algn="l">
              <a:spcBef>
                <a:spcPts val="1200"/>
              </a:spcBef>
              <a:spcAft>
                <a:spcPts val="0"/>
              </a:spcAft>
              <a:buNone/>
            </a:pPr>
            <a:r>
              <a:rPr lang="en"/>
              <a:t>Chapter 9.</a:t>
            </a:r>
            <a:endParaRPr/>
          </a:p>
          <a:p>
            <a:pPr indent="-325755" lvl="0" marL="457200" rtl="0" algn="l">
              <a:spcBef>
                <a:spcPts val="1200"/>
              </a:spcBef>
              <a:spcAft>
                <a:spcPts val="0"/>
              </a:spcAft>
              <a:buSzPct val="100000"/>
              <a:buChar char="●"/>
            </a:pPr>
            <a:r>
              <a:rPr lang="en"/>
              <a:t>All seven of the mercury </a:t>
            </a:r>
            <a:r>
              <a:rPr lang="en"/>
              <a:t>astronauts</a:t>
            </a:r>
            <a:r>
              <a:rPr lang="en"/>
              <a:t> are talked about as a whole for deciding the leading pilot taking the first flight.  Three men are named to the press as to keep the </a:t>
            </a:r>
            <a:r>
              <a:rPr lang="en"/>
              <a:t>pressure</a:t>
            </a:r>
            <a:r>
              <a:rPr lang="en"/>
              <a:t> off of one and those three were Alan Shepard, John Glenn, and Gus Grissom. Also, there was mention of Kennedy and Wiesner as they were putting pressure on Nasa.</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Hammersmith One"/>
                <a:ea typeface="Hammersmith One"/>
                <a:cs typeface="Hammersmith One"/>
                <a:sym typeface="Hammersmith One"/>
              </a:rPr>
              <a:t>Setting: Chapter 13 (283-311) </a:t>
            </a:r>
            <a:endParaRPr>
              <a:latin typeface="Hammersmith One"/>
              <a:ea typeface="Hammersmith One"/>
              <a:cs typeface="Hammersmith One"/>
              <a:sym typeface="Hammersmith One"/>
            </a:endParaRPr>
          </a:p>
        </p:txBody>
      </p:sp>
      <p:sp>
        <p:nvSpPr>
          <p:cNvPr id="466" name="Google Shape;466;p53"/>
          <p:cNvSpPr txBox="1"/>
          <p:nvPr>
            <p:ph idx="1" type="body"/>
          </p:nvPr>
        </p:nvSpPr>
        <p:spPr>
          <a:xfrm>
            <a:off x="311700" y="1074650"/>
            <a:ext cx="8520600" cy="3416400"/>
          </a:xfrm>
          <a:prstGeom prst="rect">
            <a:avLst/>
          </a:prstGeom>
        </p:spPr>
        <p:txBody>
          <a:bodyPr anchorCtr="0" anchor="t" bIns="91425" lIns="91425" spcFirstLastPara="1" rIns="91425" wrap="square" tIns="91425">
            <a:noAutofit/>
          </a:bodyPr>
          <a:lstStyle/>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Time and Location:</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1962</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Houston, Texas at the NASA Manned Space Center</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Cape Canaveral and Cocoa Beach</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Scott Carpenter’s Flight</a:t>
            </a:r>
            <a:endParaRPr sz="1050">
              <a:solidFill>
                <a:srgbClr val="2D3B45"/>
              </a:solidFill>
              <a:highlight>
                <a:schemeClr val="lt1"/>
              </a:highlight>
              <a:latin typeface="Hammersmith One"/>
              <a:ea typeface="Hammersmith One"/>
              <a:cs typeface="Hammersmith One"/>
              <a:sym typeface="Hammersmith One"/>
            </a:endParaRPr>
          </a:p>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Space Race Events:</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NASA Landers, Ranger 3 and 5 Missions miss the Moon, Ranger 4 crashes into far side of the Moon</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Neil Armstrong sets several altitude records for the X-15</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NASA Mariner I was launched but was destroyed within seconds of launch because of missing hyphen in its code</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NASA astronauts Glen, Carpenter, and Schirra orbit the Earth</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"We choose to go to the Moon" Speech</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Soviet Vostok 3 and 4 become first manned spacecraft to be in space at the same time, and to see and communicate with each other</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British Ariel 1 becomes first satellite not owned by US or USSR.</a:t>
            </a:r>
            <a:endParaRPr sz="1050">
              <a:solidFill>
                <a:srgbClr val="2D3B45"/>
              </a:solidFill>
              <a:highlight>
                <a:schemeClr val="lt1"/>
              </a:highlight>
              <a:latin typeface="Hammersmith One"/>
              <a:ea typeface="Hammersmith One"/>
              <a:cs typeface="Hammersmith One"/>
              <a:sym typeface="Hammersmith One"/>
            </a:endParaRPr>
          </a:p>
          <a:p>
            <a:pPr indent="-295275" lvl="0" marL="4572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Also Happening:</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Cuban Missile Crisis</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 Jackie Robinson elected to the Baseball Hall of Fame</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Global population reaches 3 Billion</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Marilyn Monroe dies of an overdose </a:t>
            </a:r>
            <a:endParaRPr sz="1050">
              <a:solidFill>
                <a:srgbClr val="2D3B45"/>
              </a:solidFill>
              <a:highlight>
                <a:schemeClr val="lt1"/>
              </a:highlight>
              <a:latin typeface="Hammersmith One"/>
              <a:ea typeface="Hammersmith One"/>
              <a:cs typeface="Hammersmith One"/>
              <a:sym typeface="Hammersmith One"/>
            </a:endParaRPr>
          </a:p>
          <a:p>
            <a:pPr indent="-295275" lvl="1" marL="914400" marR="0" rtl="0" algn="l">
              <a:spcBef>
                <a:spcPts val="0"/>
              </a:spcBef>
              <a:spcAft>
                <a:spcPts val="0"/>
              </a:spcAft>
              <a:buClr>
                <a:srgbClr val="2D3B45"/>
              </a:buClr>
              <a:buSzPts val="1050"/>
              <a:buFont typeface="Hammersmith One"/>
              <a:buChar char="○"/>
            </a:pPr>
            <a:r>
              <a:rPr lang="en" sz="1050">
                <a:solidFill>
                  <a:srgbClr val="2D3B45"/>
                </a:solidFill>
                <a:highlight>
                  <a:schemeClr val="lt1"/>
                </a:highlight>
                <a:latin typeface="Hammersmith One"/>
                <a:ea typeface="Hammersmith One"/>
                <a:cs typeface="Hammersmith One"/>
                <a:sym typeface="Hammersmith One"/>
              </a:rPr>
              <a:t>US Starfish Prime high-altitude nuclear test disables several satellites in orbit, including Ariel 1</a:t>
            </a:r>
            <a:endParaRPr sz="1050">
              <a:solidFill>
                <a:srgbClr val="2D3B45"/>
              </a:solidFill>
              <a:highlight>
                <a:schemeClr val="lt1"/>
              </a:highlight>
              <a:latin typeface="Hammersmith One"/>
              <a:ea typeface="Hammersmith One"/>
              <a:cs typeface="Hammersmith One"/>
              <a:sym typeface="Hammersmith One"/>
            </a:endParaRPr>
          </a:p>
        </p:txBody>
      </p:sp>
      <p:sp>
        <p:nvSpPr>
          <p:cNvPr id="467" name="Google Shape;467;p53"/>
          <p:cNvSpPr txBox="1"/>
          <p:nvPr/>
        </p:nvSpPr>
        <p:spPr>
          <a:xfrm>
            <a:off x="0" y="0"/>
            <a:ext cx="1323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Hammersmith One"/>
                <a:ea typeface="Hammersmith One"/>
                <a:cs typeface="Hammersmith One"/>
                <a:sym typeface="Hammersmith One"/>
              </a:rPr>
              <a:t>Drake Johnson</a:t>
            </a:r>
            <a:endParaRPr sz="700">
              <a:latin typeface="Hammersmith One"/>
              <a:ea typeface="Hammersmith One"/>
              <a:cs typeface="Hammersmith One"/>
              <a:sym typeface="Hammersmith One"/>
            </a:endParaRPr>
          </a:p>
        </p:txBody>
      </p:sp>
      <p:pic>
        <p:nvPicPr>
          <p:cNvPr id="468" name="Google Shape;468;p53"/>
          <p:cNvPicPr preferRelativeResize="0"/>
          <p:nvPr/>
        </p:nvPicPr>
        <p:blipFill>
          <a:blip r:embed="rId3">
            <a:alphaModFix/>
          </a:blip>
          <a:stretch>
            <a:fillRect/>
          </a:stretch>
        </p:blipFill>
        <p:spPr>
          <a:xfrm>
            <a:off x="5190400" y="99050"/>
            <a:ext cx="3680424" cy="2044675"/>
          </a:xfrm>
          <a:prstGeom prst="rect">
            <a:avLst/>
          </a:prstGeom>
          <a:noFill/>
          <a:ln cap="flat" cmpd="sng" w="9525">
            <a:solidFill>
              <a:schemeClr val="dk1"/>
            </a:solidFill>
            <a:prstDash val="solid"/>
            <a:round/>
            <a:headEnd len="sm" w="sm" type="none"/>
            <a:tailEnd len="sm" w="sm" type="none"/>
          </a:ln>
          <a:effectLst>
            <a:outerShdw blurRad="57150" rotWithShape="0" algn="bl" dir="2820000" dist="85725">
              <a:srgbClr val="000000">
                <a:alpha val="90000"/>
              </a:srgbClr>
            </a:outerShdw>
          </a:effectLst>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4" st="1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5" st="1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6" st="1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7" st="1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6">
                                            <p:txEl>
                                              <p:pRg end="18" st="1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Rising/Falling Action</a:t>
            </a:r>
            <a:endParaRPr/>
          </a:p>
        </p:txBody>
      </p:sp>
      <p:sp>
        <p:nvSpPr>
          <p:cNvPr id="474" name="Google Shape;474;p54"/>
          <p:cNvSpPr txBox="1"/>
          <p:nvPr>
            <p:ph idx="1" type="body"/>
          </p:nvPr>
        </p:nvSpPr>
        <p:spPr>
          <a:xfrm>
            <a:off x="143275" y="902625"/>
            <a:ext cx="8911500" cy="41406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Clr>
                <a:schemeClr val="dk1"/>
              </a:buClr>
              <a:buSzPts val="1100"/>
              <a:buFont typeface="Arial"/>
              <a:buNone/>
            </a:pPr>
            <a:r>
              <a:rPr lang="en" sz="1200">
                <a:solidFill>
                  <a:schemeClr val="dk1"/>
                </a:solidFill>
              </a:rPr>
              <a:t>Chapter 6 “On the Balcony”</a:t>
            </a:r>
            <a:endParaRPr sz="1200">
              <a:solidFill>
                <a:schemeClr val="dk1"/>
              </a:solidFill>
            </a:endParaRPr>
          </a:p>
          <a:p>
            <a:pPr indent="0" lvl="0" marL="0" rtl="0" algn="l">
              <a:lnSpc>
                <a:spcPct val="105000"/>
              </a:lnSpc>
              <a:spcBef>
                <a:spcPts val="1200"/>
              </a:spcBef>
              <a:spcAft>
                <a:spcPts val="0"/>
              </a:spcAft>
              <a:buClr>
                <a:schemeClr val="dk1"/>
              </a:buClr>
              <a:buSzPts val="1100"/>
              <a:buFont typeface="Arial"/>
              <a:buNone/>
            </a:pPr>
            <a:r>
              <a:rPr lang="en" sz="1200">
                <a:solidFill>
                  <a:schemeClr val="dk1"/>
                </a:solidFill>
              </a:rPr>
              <a:t>This chapter focuses on the Mercury 7 adapting to their life in the spotlight. Many of the guys spend their nights drinking and partying. At a p.r. event for the astronauts, Gus Grissom makes the comment, “Well… do good work!” This makes the crowd go wild. With all this publicity, NASA partners with </a:t>
            </a:r>
            <a:r>
              <a:rPr i="1" lang="en" sz="1200">
                <a:solidFill>
                  <a:schemeClr val="dk1"/>
                </a:solidFill>
              </a:rPr>
              <a:t>Life Magazine </a:t>
            </a:r>
            <a:r>
              <a:rPr lang="en" sz="1200">
                <a:solidFill>
                  <a:schemeClr val="dk1"/>
                </a:solidFill>
              </a:rPr>
              <a:t>to market all the achievements and explorations of the astronauts.</a:t>
            </a:r>
            <a:r>
              <a:rPr i="1" lang="en" sz="1200">
                <a:solidFill>
                  <a:schemeClr val="dk1"/>
                </a:solidFill>
              </a:rPr>
              <a:t> </a:t>
            </a:r>
            <a:r>
              <a:rPr lang="en" sz="1200">
                <a:solidFill>
                  <a:schemeClr val="dk1"/>
                </a:solidFill>
              </a:rPr>
              <a:t>The Mercury 7 are still preparing for their trip and are all advised to work out at least 4 hours per week, however, only Glenn follows this. This makes Glenn stick out in this chapter since it is evident that he is very serious about this opportunity. Lastly, while all the astronauts enjoying their new lives, many of them miss being a pilot and being able to fly.</a:t>
            </a:r>
            <a:endParaRPr sz="1200">
              <a:solidFill>
                <a:schemeClr val="dk1"/>
              </a:solidFill>
            </a:endParaRPr>
          </a:p>
          <a:p>
            <a:pPr indent="0" lvl="0" marL="0" rtl="0" algn="l">
              <a:lnSpc>
                <a:spcPct val="105000"/>
              </a:lnSpc>
              <a:spcBef>
                <a:spcPts val="1200"/>
              </a:spcBef>
              <a:spcAft>
                <a:spcPts val="0"/>
              </a:spcAft>
              <a:buClr>
                <a:schemeClr val="dk1"/>
              </a:buClr>
              <a:buSzPts val="1100"/>
              <a:buFont typeface="Arial"/>
              <a:buNone/>
            </a:pPr>
            <a:r>
              <a:rPr lang="en" sz="1200">
                <a:solidFill>
                  <a:schemeClr val="dk1"/>
                </a:solidFill>
              </a:rPr>
              <a:t>Chapter 13 “The Operational Stuff”</a:t>
            </a:r>
            <a:endParaRPr sz="1200">
              <a:solidFill>
                <a:schemeClr val="dk1"/>
              </a:solidFill>
            </a:endParaRPr>
          </a:p>
          <a:p>
            <a:pPr indent="0" lvl="0" marL="0" rtl="0" algn="l">
              <a:lnSpc>
                <a:spcPct val="105000"/>
              </a:lnSpc>
              <a:spcBef>
                <a:spcPts val="1200"/>
              </a:spcBef>
              <a:spcAft>
                <a:spcPts val="1200"/>
              </a:spcAft>
              <a:buNone/>
            </a:pPr>
            <a:r>
              <a:rPr lang="en" sz="1200">
                <a:solidFill>
                  <a:schemeClr val="dk1"/>
                </a:solidFill>
              </a:rPr>
              <a:t>This chapter begins with the Mercury 7 team moving to Houston, Texas. There, they make several public appearances; most notable being a welcome parade and a cocktail party. Deke Slayton is diagnosed with Idiopathic Atrial Fibrillation, a heart condition involving an irregular heartbeat, and NASA decides to remove him from any future flights. This is important since Deke no longer has “the right stuff.” Although Deke cannot fly, the others continue to. Scott was on a four-orbit flight when he realized he was extremely low on fuel. NASA lost connection with him, and the world believed him to be dead. After a lot of panic, they found him alive. Next, Carpenter went up, and experienced the same issue as Scott, low fuel. Carpenter was only on this third orbit but panicked and mishandled re-entry. Close calls with death only motivated the astronauts more, and soon after Wally Schirra decided it was his turn. His goal was to conserve fuel and complete six orbits. In his capsule, named “</a:t>
            </a:r>
            <a:r>
              <a:rPr i="1" lang="en" sz="1200">
                <a:solidFill>
                  <a:schemeClr val="dk1"/>
                </a:solidFill>
              </a:rPr>
              <a:t>Sigma 7,”</a:t>
            </a:r>
            <a:r>
              <a:rPr lang="en" sz="1200">
                <a:solidFill>
                  <a:schemeClr val="dk1"/>
                </a:solidFill>
              </a:rPr>
              <a:t> Wally was successfully able to conserve fuel and land properly.</a:t>
            </a:r>
            <a:endParaRPr sz="1200">
              <a:solidFill>
                <a:srgbClr val="2D3B45"/>
              </a:solidFill>
              <a:highlight>
                <a:srgbClr val="FFFFFF"/>
              </a:high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5"/>
          <p:cNvSpPr txBox="1"/>
          <p:nvPr>
            <p:ph type="title"/>
          </p:nvPr>
        </p:nvSpPr>
        <p:spPr>
          <a:xfrm>
            <a:off x="340000" y="566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b="1" lang="en"/>
              <a:t>Characters</a:t>
            </a:r>
            <a:endParaRPr b="1"/>
          </a:p>
        </p:txBody>
      </p:sp>
      <p:sp>
        <p:nvSpPr>
          <p:cNvPr id="480" name="Google Shape;480;p55"/>
          <p:cNvSpPr txBox="1"/>
          <p:nvPr/>
        </p:nvSpPr>
        <p:spPr>
          <a:xfrm>
            <a:off x="14100" y="912675"/>
            <a:ext cx="9115800" cy="4905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50" u="sng">
                <a:latin typeface="Times New Roman"/>
                <a:ea typeface="Times New Roman"/>
                <a:cs typeface="Times New Roman"/>
                <a:sym typeface="Times New Roman"/>
              </a:rPr>
              <a:t>Chapter 6</a:t>
            </a:r>
            <a:endParaRPr b="1" sz="1550" u="sng">
              <a:latin typeface="Times New Roman"/>
              <a:ea typeface="Times New Roman"/>
              <a:cs typeface="Times New Roman"/>
              <a:sym typeface="Times New Roman"/>
            </a:endParaRPr>
          </a:p>
          <a:p>
            <a:pPr indent="0" lvl="0" marL="0" rtl="0" algn="ctr">
              <a:spcBef>
                <a:spcPts val="0"/>
              </a:spcBef>
              <a:spcAft>
                <a:spcPts val="0"/>
              </a:spcAft>
              <a:buNone/>
            </a:pPr>
            <a:r>
              <a:rPr b="1" lang="en" sz="1550" u="sng">
                <a:latin typeface="Times New Roman"/>
                <a:ea typeface="Times New Roman"/>
                <a:cs typeface="Times New Roman"/>
                <a:sym typeface="Times New Roman"/>
              </a:rPr>
              <a:t>On The Balcony</a:t>
            </a:r>
            <a:endParaRPr b="1" sz="1550" u="sng">
              <a:latin typeface="Times New Roman"/>
              <a:ea typeface="Times New Roman"/>
              <a:cs typeface="Times New Roman"/>
              <a:sym typeface="Times New Roman"/>
            </a:endParaRPr>
          </a:p>
          <a:p>
            <a:pPr indent="0" lvl="0" marL="0" rtl="0" algn="l">
              <a:lnSpc>
                <a:spcPct val="100000"/>
              </a:lnSpc>
              <a:spcBef>
                <a:spcPts val="900"/>
              </a:spcBef>
              <a:spcAft>
                <a:spcPts val="0"/>
              </a:spcAft>
              <a:buNone/>
            </a:pPr>
            <a:r>
              <a:rPr lang="en" sz="1124">
                <a:solidFill>
                  <a:srgbClr val="2D3B45"/>
                </a:solidFill>
                <a:highlight>
                  <a:schemeClr val="lt1"/>
                </a:highlight>
                <a:latin typeface="Times New Roman"/>
                <a:ea typeface="Times New Roman"/>
                <a:cs typeface="Times New Roman"/>
                <a:sym typeface="Times New Roman"/>
              </a:rPr>
              <a:t>This chapter covers general characteristics and background of the Mercury 7.</a:t>
            </a:r>
            <a:endParaRPr sz="1124">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90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John Glenn</a:t>
            </a:r>
            <a:r>
              <a:rPr lang="en" sz="1050">
                <a:solidFill>
                  <a:srgbClr val="2D3B45"/>
                </a:solidFill>
                <a:highlight>
                  <a:schemeClr val="lt1"/>
                </a:highlight>
                <a:latin typeface="Times New Roman"/>
                <a:ea typeface="Times New Roman"/>
                <a:cs typeface="Times New Roman"/>
                <a:sym typeface="Times New Roman"/>
              </a:rPr>
              <a:t> is described as a “good Prebyterian” and the chapter goes over many details of his upbringing in the faith. It also describes that Glenn has an “advantage over the other six” because he had a Marine flying record. The chapter also extensively covers Glenn’s experience such as his time in Korea shooting down “three MiGs” as well as his time at Pax River. The main thing the chapter covers about Glenn is how he was “ready to be the first to go into the heavens.”</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Gordon Cooper</a:t>
            </a:r>
            <a:r>
              <a:rPr lang="en" sz="1050">
                <a:solidFill>
                  <a:srgbClr val="2D3B45"/>
                </a:solidFill>
                <a:highlight>
                  <a:schemeClr val="lt1"/>
                </a:highlight>
                <a:latin typeface="Times New Roman"/>
                <a:ea typeface="Times New Roman"/>
                <a:cs typeface="Times New Roman"/>
                <a:sym typeface="Times New Roman"/>
              </a:rPr>
              <a:t> is described as being a “thin, apparently guileless soul.” Cooper is described as the youngest and had never seen combat. The chapter also gives the detail that Cooper was in the Air Force with Gus Grissom and Deke Slayton. The chapter also details his complaint in the interview with the </a:t>
            </a:r>
            <a:r>
              <a:rPr i="1" lang="en" sz="1050">
                <a:solidFill>
                  <a:srgbClr val="2D3B45"/>
                </a:solidFill>
                <a:highlight>
                  <a:schemeClr val="lt1"/>
                </a:highlight>
                <a:latin typeface="Times New Roman"/>
                <a:ea typeface="Times New Roman"/>
                <a:cs typeface="Times New Roman"/>
                <a:sym typeface="Times New Roman"/>
              </a:rPr>
              <a:t>Star</a:t>
            </a:r>
            <a:r>
              <a:rPr lang="en" sz="1050">
                <a:solidFill>
                  <a:srgbClr val="2D3B45"/>
                </a:solidFill>
                <a:highlight>
                  <a:schemeClr val="lt1"/>
                </a:highlight>
                <a:latin typeface="Times New Roman"/>
                <a:ea typeface="Times New Roman"/>
                <a:cs typeface="Times New Roman"/>
                <a:sym typeface="Times New Roman"/>
              </a:rPr>
              <a:t> about not getting flight pay and having to fly commercial.</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Gus Grissom</a:t>
            </a:r>
            <a:r>
              <a:rPr lang="en" sz="1050">
                <a:solidFill>
                  <a:srgbClr val="2D3B45"/>
                </a:solidFill>
                <a:highlight>
                  <a:schemeClr val="lt1"/>
                </a:highlight>
                <a:latin typeface="Times New Roman"/>
                <a:ea typeface="Times New Roman"/>
                <a:cs typeface="Times New Roman"/>
                <a:sym typeface="Times New Roman"/>
              </a:rPr>
              <a:t> is described as more publicly reserved than the rest. The chapter goes into Grissom’s “few words” at the Convair plant, being “Well…do good work!”  Grissom’s relationship with Slayton is also heavily covered, and goes into detail about their friendship and how even on weekends off, Grissom would “somehow wander over to Deke’s house”.</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Deke Slayton</a:t>
            </a:r>
            <a:r>
              <a:rPr lang="en" sz="1050">
                <a:solidFill>
                  <a:srgbClr val="2D3B45"/>
                </a:solidFill>
                <a:highlight>
                  <a:schemeClr val="lt1"/>
                </a:highlight>
                <a:latin typeface="Times New Roman"/>
                <a:ea typeface="Times New Roman"/>
                <a:cs typeface="Times New Roman"/>
                <a:sym typeface="Times New Roman"/>
              </a:rPr>
              <a:t> is described as “sharp” and “intelligent” especially when the subject was flying. But just like Grissom, he was impatient. The chapter goes into Slayton's background as well, including his start in the Second World War. The chapter also goes into Slayton’s dialect, Army Creole, and how he suppressed it when talking publicly.</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Al Shepard</a:t>
            </a:r>
            <a:r>
              <a:rPr lang="en" sz="1050">
                <a:solidFill>
                  <a:srgbClr val="2D3B45"/>
                </a:solidFill>
                <a:highlight>
                  <a:schemeClr val="lt1"/>
                </a:highlight>
                <a:latin typeface="Times New Roman"/>
                <a:ea typeface="Times New Roman"/>
                <a:cs typeface="Times New Roman"/>
                <a:sym typeface="Times New Roman"/>
              </a:rPr>
              <a:t> is described as “the service aristocracy” because his father was a career officer. Most of the coverage of Shepard is comparing him to Schirra. Both Shepard and Schirra were Naval Academy men.</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Wally Schirra </a:t>
            </a:r>
            <a:r>
              <a:rPr lang="en" sz="1050">
                <a:solidFill>
                  <a:srgbClr val="2D3B45"/>
                </a:solidFill>
                <a:highlight>
                  <a:schemeClr val="lt1"/>
                </a:highlight>
                <a:latin typeface="Times New Roman"/>
                <a:ea typeface="Times New Roman"/>
                <a:cs typeface="Times New Roman"/>
                <a:sym typeface="Times New Roman"/>
              </a:rPr>
              <a:t>is described as also being service aristocracy. His father was a civil engineer for the airforce. Both Schirra and Shepard came from a “small town” but could “handle themselves in public.”</a:t>
            </a:r>
            <a:endParaRPr sz="1050">
              <a:solidFill>
                <a:srgbClr val="2D3B45"/>
              </a:solidFill>
              <a:highlight>
                <a:schemeClr val="lt1"/>
              </a:highlight>
              <a:latin typeface="Times New Roman"/>
              <a:ea typeface="Times New Roman"/>
              <a:cs typeface="Times New Roman"/>
              <a:sym typeface="Times New Roman"/>
            </a:endParaRPr>
          </a:p>
          <a:p>
            <a:pPr indent="-295275" lvl="0" marL="457200" rtl="0" algn="l">
              <a:lnSpc>
                <a:spcPct val="100000"/>
              </a:lnSpc>
              <a:spcBef>
                <a:spcPts val="0"/>
              </a:spcBef>
              <a:spcAft>
                <a:spcPts val="0"/>
              </a:spcAft>
              <a:buClr>
                <a:srgbClr val="2D3B45"/>
              </a:buClr>
              <a:buSzPts val="1050"/>
              <a:buFont typeface="Times New Roman"/>
              <a:buChar char="●"/>
            </a:pPr>
            <a:r>
              <a:rPr b="1" lang="en" sz="1050">
                <a:solidFill>
                  <a:srgbClr val="2D3B45"/>
                </a:solidFill>
                <a:highlight>
                  <a:schemeClr val="lt1"/>
                </a:highlight>
                <a:latin typeface="Times New Roman"/>
                <a:ea typeface="Times New Roman"/>
                <a:cs typeface="Times New Roman"/>
                <a:sym typeface="Times New Roman"/>
              </a:rPr>
              <a:t>Scott Carpenter</a:t>
            </a:r>
            <a:r>
              <a:rPr lang="en" sz="1050">
                <a:solidFill>
                  <a:srgbClr val="2D3B45"/>
                </a:solidFill>
                <a:highlight>
                  <a:schemeClr val="lt1"/>
                </a:highlight>
                <a:latin typeface="Times New Roman"/>
                <a:ea typeface="Times New Roman"/>
                <a:cs typeface="Times New Roman"/>
                <a:sym typeface="Times New Roman"/>
              </a:rPr>
              <a:t> is described as being “no further up the great ziggurat of flying” than Cooper. Carpenter was in the Navy, but “wasn’t an Academy man” like Shepard and Schirra. He is said to have been “Mr. Charm himself” knowing “how to turn on the party manners.” Just like Shepard and Schirra, Carpenter is described as small town, but could still handle himself publicly.</a:t>
            </a:r>
            <a:endParaRPr sz="1050">
              <a:solidFill>
                <a:srgbClr val="2D3B45"/>
              </a:solidFill>
              <a:highlight>
                <a:schemeClr val="lt1"/>
              </a:highlight>
              <a:latin typeface="Times New Roman"/>
              <a:ea typeface="Times New Roman"/>
              <a:cs typeface="Times New Roman"/>
              <a:sym typeface="Times New Roman"/>
            </a:endParaRPr>
          </a:p>
          <a:p>
            <a:pPr indent="0" lvl="0" marL="457200" rtl="0" algn="l">
              <a:lnSpc>
                <a:spcPct val="100000"/>
              </a:lnSpc>
              <a:spcBef>
                <a:spcPts val="900"/>
              </a:spcBef>
              <a:spcAft>
                <a:spcPts val="0"/>
              </a:spcAft>
              <a:buNone/>
            </a:pPr>
            <a:r>
              <a:t/>
            </a:r>
            <a:endParaRPr sz="1124">
              <a:solidFill>
                <a:srgbClr val="2D3B45"/>
              </a:solidFill>
              <a:highlight>
                <a:schemeClr val="lt1"/>
              </a:highlight>
              <a:latin typeface="Times New Roman"/>
              <a:ea typeface="Times New Roman"/>
              <a:cs typeface="Times New Roman"/>
              <a:sym typeface="Times New Roman"/>
            </a:endParaRPr>
          </a:p>
          <a:p>
            <a:pPr indent="0" lvl="0" marL="0" rtl="0" algn="l">
              <a:lnSpc>
                <a:spcPct val="100000"/>
              </a:lnSpc>
              <a:spcBef>
                <a:spcPts val="900"/>
              </a:spcBef>
              <a:spcAft>
                <a:spcPts val="900"/>
              </a:spcAft>
              <a:buClr>
                <a:schemeClr val="dk1"/>
              </a:buClr>
              <a:buSzPts val="1100"/>
              <a:buFont typeface="Arial"/>
              <a:buNone/>
            </a:pPr>
            <a:r>
              <a:t/>
            </a:r>
            <a:endParaRPr sz="1324">
              <a:solidFill>
                <a:srgbClr val="2D3B45"/>
              </a:solidFill>
              <a:highlight>
                <a:schemeClr val="lt1"/>
              </a:highlight>
              <a:latin typeface="Times New Roman"/>
              <a:ea typeface="Times New Roman"/>
              <a:cs typeface="Times New Roman"/>
              <a:sym typeface="Times New Roman"/>
            </a:endParaRPr>
          </a:p>
        </p:txBody>
      </p:sp>
      <p:pic>
        <p:nvPicPr>
          <p:cNvPr id="481" name="Google Shape;481;p55"/>
          <p:cNvPicPr preferRelativeResize="0"/>
          <p:nvPr/>
        </p:nvPicPr>
        <p:blipFill>
          <a:blip r:embed="rId3">
            <a:alphaModFix amt="90000"/>
          </a:blip>
          <a:stretch>
            <a:fillRect/>
          </a:stretch>
        </p:blipFill>
        <p:spPr>
          <a:xfrm>
            <a:off x="664150" y="140854"/>
            <a:ext cx="1939450" cy="1291900"/>
          </a:xfrm>
          <a:prstGeom prst="rect">
            <a:avLst/>
          </a:prstGeom>
          <a:noFill/>
          <a:ln cap="flat" cmpd="sng" w="9525">
            <a:solidFill>
              <a:srgbClr val="815438"/>
            </a:solidFill>
            <a:prstDash val="solid"/>
            <a:round/>
            <a:headEnd len="sm" w="sm" type="none"/>
            <a:tailEnd len="sm" w="sm" type="none"/>
          </a:ln>
          <a:effectLst>
            <a:outerShdw blurRad="57150" rotWithShape="0" algn="bl" dir="7140000" dist="180975">
              <a:srgbClr val="000000">
                <a:alpha val="39000"/>
              </a:srgbClr>
            </a:outerShdw>
          </a:effectLst>
        </p:spPr>
      </p:pic>
      <p:pic>
        <p:nvPicPr>
          <p:cNvPr id="482" name="Google Shape;482;p55"/>
          <p:cNvPicPr preferRelativeResize="0"/>
          <p:nvPr/>
        </p:nvPicPr>
        <p:blipFill>
          <a:blip r:embed="rId4">
            <a:alphaModFix/>
          </a:blip>
          <a:stretch>
            <a:fillRect/>
          </a:stretch>
        </p:blipFill>
        <p:spPr>
          <a:xfrm>
            <a:off x="7159248" y="219313"/>
            <a:ext cx="908700" cy="1213425"/>
          </a:xfrm>
          <a:prstGeom prst="rect">
            <a:avLst/>
          </a:prstGeom>
          <a:noFill/>
          <a:ln cap="flat" cmpd="sng" w="9525">
            <a:solidFill>
              <a:srgbClr val="815438"/>
            </a:solidFill>
            <a:prstDash val="solid"/>
            <a:round/>
            <a:headEnd len="sm" w="sm" type="none"/>
            <a:tailEnd len="sm" w="sm" type="none"/>
          </a:ln>
          <a:effectLst>
            <a:outerShdw blurRad="57150" rotWithShape="0" algn="bl" dir="7860000" dist="123825">
              <a:srgbClr val="000000">
                <a:alpha val="38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xEl>
                                              <p:pRg end="11" st="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Characters</a:t>
            </a:r>
            <a:endParaRPr/>
          </a:p>
        </p:txBody>
      </p:sp>
      <p:sp>
        <p:nvSpPr>
          <p:cNvPr id="488" name="Google Shape;488;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lnSpc>
                <a:spcPct val="200000"/>
              </a:lnSpc>
              <a:spcBef>
                <a:spcPts val="900"/>
              </a:spcBef>
              <a:spcAft>
                <a:spcPts val="0"/>
              </a:spcAft>
              <a:buNone/>
            </a:pPr>
            <a:r>
              <a:rPr b="1" lang="en" sz="1400" u="sng">
                <a:solidFill>
                  <a:schemeClr val="dk1"/>
                </a:solidFill>
                <a:highlight>
                  <a:schemeClr val="lt1"/>
                </a:highlight>
                <a:latin typeface="Times New Roman"/>
                <a:ea typeface="Times New Roman"/>
                <a:cs typeface="Times New Roman"/>
                <a:sym typeface="Times New Roman"/>
              </a:rPr>
              <a:t>CHAPTER 13</a:t>
            </a:r>
            <a:endParaRPr b="1" sz="1400" u="sng">
              <a:solidFill>
                <a:schemeClr val="dk1"/>
              </a:solidFill>
              <a:highlight>
                <a:schemeClr val="lt1"/>
              </a:highlight>
              <a:latin typeface="Times New Roman"/>
              <a:ea typeface="Times New Roman"/>
              <a:cs typeface="Times New Roman"/>
              <a:sym typeface="Times New Roman"/>
            </a:endParaRPr>
          </a:p>
          <a:p>
            <a:pPr indent="-317500" lvl="0" marL="457200" rtl="0" algn="l">
              <a:lnSpc>
                <a:spcPct val="200000"/>
              </a:lnSpc>
              <a:spcBef>
                <a:spcPts val="900"/>
              </a:spcBef>
              <a:spcAft>
                <a:spcPts val="0"/>
              </a:spcAft>
              <a:buClr>
                <a:schemeClr val="dk1"/>
              </a:buClr>
              <a:buSzPts val="1400"/>
              <a:buFont typeface="Times New Roman"/>
              <a:buChar char="●"/>
            </a:pPr>
            <a:r>
              <a:rPr lang="en" sz="1400">
                <a:solidFill>
                  <a:schemeClr val="dk1"/>
                </a:solidFill>
                <a:highlight>
                  <a:schemeClr val="lt1"/>
                </a:highlight>
                <a:latin typeface="Times New Roman"/>
                <a:ea typeface="Times New Roman"/>
                <a:cs typeface="Times New Roman"/>
                <a:sym typeface="Times New Roman"/>
              </a:rPr>
              <a:t>Scott Carpenter did an orbital flight on May 24, 1962. </a:t>
            </a:r>
            <a:endParaRPr sz="1400">
              <a:solidFill>
                <a:schemeClr val="dk1"/>
              </a:solidFill>
              <a:highlight>
                <a:schemeClr val="lt1"/>
              </a:highlight>
              <a:latin typeface="Times New Roman"/>
              <a:ea typeface="Times New Roman"/>
              <a:cs typeface="Times New Roman"/>
              <a:sym typeface="Times New Roman"/>
            </a:endParaRPr>
          </a:p>
          <a:p>
            <a:pPr indent="-317500" lvl="0" marL="457200" rtl="0" algn="l">
              <a:lnSpc>
                <a:spcPct val="200000"/>
              </a:lnSpc>
              <a:spcBef>
                <a:spcPts val="0"/>
              </a:spcBef>
              <a:spcAft>
                <a:spcPts val="0"/>
              </a:spcAft>
              <a:buClr>
                <a:schemeClr val="dk1"/>
              </a:buClr>
              <a:buSzPts val="1400"/>
              <a:buFont typeface="Times New Roman"/>
              <a:buChar char="●"/>
            </a:pPr>
            <a:r>
              <a:rPr lang="en" sz="1400">
                <a:solidFill>
                  <a:schemeClr val="dk1"/>
                </a:solidFill>
                <a:highlight>
                  <a:schemeClr val="lt1"/>
                </a:highlight>
                <a:latin typeface="Times New Roman"/>
                <a:ea typeface="Times New Roman"/>
                <a:cs typeface="Times New Roman"/>
                <a:sym typeface="Times New Roman"/>
              </a:rPr>
              <a:t>Wally Schirra conducted one only a few months later on October 3, 1962. </a:t>
            </a:r>
            <a:endParaRPr sz="1400">
              <a:solidFill>
                <a:schemeClr val="dk1"/>
              </a:solidFill>
              <a:highlight>
                <a:schemeClr val="lt1"/>
              </a:highlight>
              <a:latin typeface="Times New Roman"/>
              <a:ea typeface="Times New Roman"/>
              <a:cs typeface="Times New Roman"/>
              <a:sym typeface="Times New Roman"/>
            </a:endParaRPr>
          </a:p>
          <a:p>
            <a:pPr indent="-317500" lvl="0" marL="457200" rtl="0" algn="l">
              <a:lnSpc>
                <a:spcPct val="200000"/>
              </a:lnSpc>
              <a:spcBef>
                <a:spcPts val="0"/>
              </a:spcBef>
              <a:spcAft>
                <a:spcPts val="0"/>
              </a:spcAft>
              <a:buClr>
                <a:schemeClr val="dk1"/>
              </a:buClr>
              <a:buSzPts val="1400"/>
              <a:buFont typeface="Times New Roman"/>
              <a:buChar char="●"/>
            </a:pPr>
            <a:r>
              <a:rPr lang="en" sz="1400">
                <a:solidFill>
                  <a:schemeClr val="dk1"/>
                </a:solidFill>
                <a:highlight>
                  <a:schemeClr val="lt1"/>
                </a:highlight>
                <a:latin typeface="Times New Roman"/>
                <a:ea typeface="Times New Roman"/>
                <a:cs typeface="Times New Roman"/>
                <a:sym typeface="Times New Roman"/>
              </a:rPr>
              <a:t>John Glenn convinces President Kennedy that the LIFE magazine deal does not unfairly benefit them over the other military personnel. </a:t>
            </a:r>
            <a:endParaRPr sz="1400">
              <a:solidFill>
                <a:schemeClr val="dk1"/>
              </a:solidFill>
              <a:highlight>
                <a:schemeClr val="lt1"/>
              </a:highlight>
              <a:latin typeface="Times New Roman"/>
              <a:ea typeface="Times New Roman"/>
              <a:cs typeface="Times New Roman"/>
              <a:sym typeface="Times New Roman"/>
            </a:endParaRPr>
          </a:p>
          <a:p>
            <a:pPr indent="-317500" lvl="0" marL="457200" rtl="0" algn="l">
              <a:lnSpc>
                <a:spcPct val="200000"/>
              </a:lnSpc>
              <a:spcBef>
                <a:spcPts val="0"/>
              </a:spcBef>
              <a:spcAft>
                <a:spcPts val="0"/>
              </a:spcAft>
              <a:buClr>
                <a:schemeClr val="dk1"/>
              </a:buClr>
              <a:buSzPts val="1400"/>
              <a:buFont typeface="Times New Roman"/>
              <a:buChar char="●"/>
            </a:pPr>
            <a:r>
              <a:rPr lang="en" sz="1400">
                <a:solidFill>
                  <a:schemeClr val="dk1"/>
                </a:solidFill>
                <a:highlight>
                  <a:schemeClr val="lt1"/>
                </a:highlight>
                <a:latin typeface="Times New Roman"/>
                <a:ea typeface="Times New Roman"/>
                <a:cs typeface="Times New Roman"/>
                <a:sym typeface="Times New Roman"/>
              </a:rPr>
              <a:t>Carpenter and Schirra's flights are different views for how the program should proceed. </a:t>
            </a:r>
            <a:endParaRPr>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Commentary/Theme</a:t>
            </a:r>
            <a:endParaRPr/>
          </a:p>
          <a:p>
            <a:pPr indent="0" lvl="0" marL="0" rtl="0" algn="l">
              <a:spcBef>
                <a:spcPts val="0"/>
              </a:spcBef>
              <a:spcAft>
                <a:spcPts val="0"/>
              </a:spcAft>
              <a:buNone/>
            </a:pPr>
            <a:r>
              <a:t/>
            </a:r>
            <a:endParaRPr/>
          </a:p>
        </p:txBody>
      </p:sp>
      <p:sp>
        <p:nvSpPr>
          <p:cNvPr id="494" name="Google Shape;494;p57"/>
          <p:cNvSpPr txBox="1"/>
          <p:nvPr>
            <p:ph idx="1" type="body"/>
          </p:nvPr>
        </p:nvSpPr>
        <p:spPr>
          <a:xfrm>
            <a:off x="254800" y="1152475"/>
            <a:ext cx="8520600" cy="3416400"/>
          </a:xfrm>
          <a:prstGeom prst="rect">
            <a:avLst/>
          </a:prstGeom>
        </p:spPr>
        <p:txBody>
          <a:bodyPr anchorCtr="0" anchor="t" bIns="91425" lIns="91425" spcFirstLastPara="1" rIns="91425" wrap="square" tIns="91425">
            <a:normAutofit/>
          </a:bodyPr>
          <a:lstStyle/>
          <a:p>
            <a:pPr indent="-304800" lvl="0" marL="444500" marR="0" rtl="0" algn="l">
              <a:spcBef>
                <a:spcPts val="0"/>
              </a:spcBef>
              <a:spcAft>
                <a:spcPts val="0"/>
              </a:spcAft>
              <a:buClr>
                <a:srgbClr val="2D3B45"/>
              </a:buClr>
              <a:buSzPts val="1200"/>
              <a:buFont typeface="Times New Roman"/>
              <a:buChar char="●"/>
            </a:pPr>
            <a:r>
              <a:rPr lang="en" sz="1200">
                <a:solidFill>
                  <a:srgbClr val="2D3B45"/>
                </a:solidFill>
                <a:highlight>
                  <a:srgbClr val="FFFFFF"/>
                </a:highlight>
                <a:latin typeface="Times New Roman"/>
                <a:ea typeface="Times New Roman"/>
                <a:cs typeface="Times New Roman"/>
                <a:sym typeface="Times New Roman"/>
              </a:rPr>
              <a:t> Who has The </a:t>
            </a:r>
            <a:r>
              <a:rPr b="1" i="1" lang="en" sz="1200">
                <a:solidFill>
                  <a:srgbClr val="2D3B45"/>
                </a:solidFill>
                <a:highlight>
                  <a:srgbClr val="FFFFFF"/>
                </a:highlight>
                <a:latin typeface="Times New Roman"/>
                <a:ea typeface="Times New Roman"/>
                <a:cs typeface="Times New Roman"/>
                <a:sym typeface="Times New Roman"/>
              </a:rPr>
              <a:t>“right stuff”</a:t>
            </a:r>
            <a:endParaRPr b="1" i="1" sz="1200">
              <a:solidFill>
                <a:srgbClr val="2D3B45"/>
              </a:solidFill>
              <a:highlight>
                <a:srgbClr val="FFFFFF"/>
              </a:highlight>
              <a:latin typeface="Times New Roman"/>
              <a:ea typeface="Times New Roman"/>
              <a:cs typeface="Times New Roman"/>
              <a:sym typeface="Times New Roman"/>
            </a:endParaRPr>
          </a:p>
          <a:p>
            <a:pPr indent="0" lvl="0" marL="457200" marR="0" rtl="0" algn="l">
              <a:spcBef>
                <a:spcPts val="0"/>
              </a:spcBef>
              <a:spcAft>
                <a:spcPts val="0"/>
              </a:spcAft>
              <a:buNone/>
            </a:pPr>
            <a:r>
              <a:t/>
            </a:r>
            <a:endParaRPr sz="1200">
              <a:solidFill>
                <a:srgbClr val="2D3B45"/>
              </a:solidFill>
              <a:highlight>
                <a:srgbClr val="FFFFFF"/>
              </a:highlight>
              <a:latin typeface="Times New Roman"/>
              <a:ea typeface="Times New Roman"/>
              <a:cs typeface="Times New Roman"/>
              <a:sym typeface="Times New Roman"/>
            </a:endParaRPr>
          </a:p>
          <a:p>
            <a:pPr indent="0" lvl="0" marL="457200" marR="0" rtl="0" algn="l">
              <a:spcBef>
                <a:spcPts val="0"/>
              </a:spcBef>
              <a:spcAft>
                <a:spcPts val="0"/>
              </a:spcAft>
              <a:buNone/>
            </a:pPr>
            <a:r>
              <a:rPr b="1" lang="en" sz="1500">
                <a:solidFill>
                  <a:srgbClr val="2D3B45"/>
                </a:solidFill>
                <a:highlight>
                  <a:srgbClr val="FFFFFF"/>
                </a:highlight>
                <a:latin typeface="Times New Roman"/>
                <a:ea typeface="Times New Roman"/>
                <a:cs typeface="Times New Roman"/>
                <a:sym typeface="Times New Roman"/>
              </a:rPr>
              <a:t>Chapter 6: </a:t>
            </a:r>
            <a:endParaRPr b="1" sz="1500">
              <a:solidFill>
                <a:srgbClr val="2D3B45"/>
              </a:solidFill>
              <a:highlight>
                <a:srgbClr val="FFFFFF"/>
              </a:highlight>
              <a:latin typeface="Times New Roman"/>
              <a:ea typeface="Times New Roman"/>
              <a:cs typeface="Times New Roman"/>
              <a:sym typeface="Times New Roman"/>
            </a:endParaRPr>
          </a:p>
          <a:p>
            <a:pPr indent="0" lvl="0" marL="457200" marR="0" rtl="0" algn="l">
              <a:spcBef>
                <a:spcPts val="0"/>
              </a:spcBef>
              <a:spcAft>
                <a:spcPts val="0"/>
              </a:spcAft>
              <a:buNone/>
            </a:pPr>
            <a:r>
              <a:rPr lang="en" sz="1500">
                <a:solidFill>
                  <a:srgbClr val="2D3B45"/>
                </a:solidFill>
                <a:highlight>
                  <a:srgbClr val="FFFFFF"/>
                </a:highlight>
                <a:latin typeface="Times New Roman"/>
                <a:ea typeface="Times New Roman"/>
                <a:cs typeface="Times New Roman"/>
                <a:sym typeface="Times New Roman"/>
              </a:rPr>
              <a:t>In chapter 6 John Glenn </a:t>
            </a:r>
            <a:r>
              <a:rPr lang="en" sz="1500">
                <a:solidFill>
                  <a:srgbClr val="2D3B45"/>
                </a:solidFill>
                <a:highlight>
                  <a:srgbClr val="FFFFFF"/>
                </a:highlight>
                <a:latin typeface="Times New Roman"/>
                <a:ea typeface="Times New Roman"/>
                <a:cs typeface="Times New Roman"/>
                <a:sym typeface="Times New Roman"/>
              </a:rPr>
              <a:t>demonstrated</a:t>
            </a:r>
            <a:r>
              <a:rPr lang="en" sz="1500">
                <a:solidFill>
                  <a:srgbClr val="2D3B45"/>
                </a:solidFill>
                <a:highlight>
                  <a:srgbClr val="FFFFFF"/>
                </a:highlight>
                <a:latin typeface="Times New Roman"/>
                <a:ea typeface="Times New Roman"/>
                <a:cs typeface="Times New Roman"/>
                <a:sym typeface="Times New Roman"/>
              </a:rPr>
              <a:t> that he did not have the </a:t>
            </a:r>
            <a:r>
              <a:rPr lang="en" sz="1500">
                <a:solidFill>
                  <a:srgbClr val="2D3B45"/>
                </a:solidFill>
                <a:highlight>
                  <a:srgbClr val="FFFFFF"/>
                </a:highlight>
                <a:latin typeface="Times New Roman"/>
                <a:ea typeface="Times New Roman"/>
                <a:cs typeface="Times New Roman"/>
                <a:sym typeface="Times New Roman"/>
              </a:rPr>
              <a:t>right</a:t>
            </a:r>
            <a:r>
              <a:rPr lang="en" sz="1500">
                <a:solidFill>
                  <a:srgbClr val="2D3B45"/>
                </a:solidFill>
                <a:highlight>
                  <a:srgbClr val="FFFFFF"/>
                </a:highlight>
                <a:latin typeface="Times New Roman"/>
                <a:ea typeface="Times New Roman"/>
                <a:cs typeface="Times New Roman"/>
                <a:sym typeface="Times New Roman"/>
              </a:rPr>
              <a:t> stuff because he was </a:t>
            </a:r>
            <a:r>
              <a:rPr lang="en" sz="1500">
                <a:solidFill>
                  <a:srgbClr val="2D3B45"/>
                </a:solidFill>
                <a:highlight>
                  <a:srgbClr val="FFFFFF"/>
                </a:highlight>
                <a:latin typeface="Times New Roman"/>
                <a:ea typeface="Times New Roman"/>
                <a:cs typeface="Times New Roman"/>
                <a:sym typeface="Times New Roman"/>
              </a:rPr>
              <a:t>irritated</a:t>
            </a:r>
            <a:r>
              <a:rPr lang="en" sz="1500">
                <a:solidFill>
                  <a:srgbClr val="2D3B45"/>
                </a:solidFill>
                <a:highlight>
                  <a:srgbClr val="FFFFFF"/>
                </a:highlight>
                <a:latin typeface="Times New Roman"/>
                <a:ea typeface="Times New Roman"/>
                <a:cs typeface="Times New Roman"/>
                <a:sym typeface="Times New Roman"/>
              </a:rPr>
              <a:t> by Scott Carpenter, </a:t>
            </a:r>
            <a:r>
              <a:rPr lang="en" sz="1500">
                <a:solidFill>
                  <a:srgbClr val="2D3B45"/>
                </a:solidFill>
                <a:highlight>
                  <a:srgbClr val="FFFFFF"/>
                </a:highlight>
                <a:latin typeface="Times New Roman"/>
                <a:ea typeface="Times New Roman"/>
                <a:cs typeface="Times New Roman"/>
                <a:sym typeface="Times New Roman"/>
              </a:rPr>
              <a:t>people</a:t>
            </a:r>
            <a:r>
              <a:rPr lang="en" sz="1500">
                <a:solidFill>
                  <a:srgbClr val="2D3B45"/>
                </a:solidFill>
                <a:highlight>
                  <a:srgbClr val="FFFFFF"/>
                </a:highlight>
                <a:latin typeface="Times New Roman"/>
                <a:ea typeface="Times New Roman"/>
                <a:cs typeface="Times New Roman"/>
                <a:sym typeface="Times New Roman"/>
              </a:rPr>
              <a:t> who have the right stuff do not get </a:t>
            </a:r>
            <a:r>
              <a:rPr lang="en" sz="1500">
                <a:solidFill>
                  <a:srgbClr val="2D3B45"/>
                </a:solidFill>
                <a:highlight>
                  <a:srgbClr val="FFFFFF"/>
                </a:highlight>
                <a:latin typeface="Times New Roman"/>
                <a:ea typeface="Times New Roman"/>
                <a:cs typeface="Times New Roman"/>
                <a:sym typeface="Times New Roman"/>
              </a:rPr>
              <a:t>irritated</a:t>
            </a:r>
            <a:r>
              <a:rPr lang="en" sz="1500">
                <a:solidFill>
                  <a:srgbClr val="2D3B45"/>
                </a:solidFill>
                <a:highlight>
                  <a:srgbClr val="FFFFFF"/>
                </a:highlight>
                <a:latin typeface="Times New Roman"/>
                <a:ea typeface="Times New Roman"/>
                <a:cs typeface="Times New Roman"/>
                <a:sym typeface="Times New Roman"/>
              </a:rPr>
              <a:t> easily over other’s </a:t>
            </a:r>
            <a:r>
              <a:rPr lang="en" sz="1500">
                <a:solidFill>
                  <a:srgbClr val="2D3B45"/>
                </a:solidFill>
                <a:highlight>
                  <a:srgbClr val="FFFFFF"/>
                </a:highlight>
                <a:latin typeface="Times New Roman"/>
                <a:ea typeface="Times New Roman"/>
                <a:cs typeface="Times New Roman"/>
                <a:sym typeface="Times New Roman"/>
              </a:rPr>
              <a:t>achievements</a:t>
            </a:r>
            <a:r>
              <a:rPr lang="en" sz="1500">
                <a:solidFill>
                  <a:srgbClr val="2D3B45"/>
                </a:solidFill>
                <a:highlight>
                  <a:srgbClr val="FFFFFF"/>
                </a:highlight>
                <a:latin typeface="Times New Roman"/>
                <a:ea typeface="Times New Roman"/>
                <a:cs typeface="Times New Roman"/>
                <a:sym typeface="Times New Roman"/>
              </a:rPr>
              <a:t> or actions.</a:t>
            </a:r>
            <a:endParaRPr sz="1500">
              <a:solidFill>
                <a:srgbClr val="2D3B45"/>
              </a:solidFill>
              <a:highlight>
                <a:srgbClr val="FFFFFF"/>
              </a:highlight>
              <a:latin typeface="Times New Roman"/>
              <a:ea typeface="Times New Roman"/>
              <a:cs typeface="Times New Roman"/>
              <a:sym typeface="Times New Roman"/>
            </a:endParaRPr>
          </a:p>
          <a:p>
            <a:pPr indent="0" lvl="0" marL="457200" marR="0" rtl="0" algn="l">
              <a:spcBef>
                <a:spcPts val="0"/>
              </a:spcBef>
              <a:spcAft>
                <a:spcPts val="0"/>
              </a:spcAft>
              <a:buNone/>
            </a:pPr>
            <a:r>
              <a:rPr b="1" lang="en" sz="1500">
                <a:solidFill>
                  <a:srgbClr val="2D3B45"/>
                </a:solidFill>
                <a:highlight>
                  <a:srgbClr val="FFFFFF"/>
                </a:highlight>
                <a:latin typeface="Times New Roman"/>
                <a:ea typeface="Times New Roman"/>
                <a:cs typeface="Times New Roman"/>
                <a:sym typeface="Times New Roman"/>
              </a:rPr>
              <a:t>Chapter 13: </a:t>
            </a:r>
            <a:endParaRPr b="1" sz="1500">
              <a:solidFill>
                <a:srgbClr val="2D3B45"/>
              </a:solidFill>
              <a:highlight>
                <a:srgbClr val="FFFFFF"/>
              </a:highlight>
              <a:latin typeface="Times New Roman"/>
              <a:ea typeface="Times New Roman"/>
              <a:cs typeface="Times New Roman"/>
              <a:sym typeface="Times New Roman"/>
            </a:endParaRPr>
          </a:p>
          <a:p>
            <a:pPr indent="0" lvl="0" marL="457200" marR="0" rtl="0" algn="l">
              <a:spcBef>
                <a:spcPts val="0"/>
              </a:spcBef>
              <a:spcAft>
                <a:spcPts val="0"/>
              </a:spcAft>
              <a:buNone/>
            </a:pPr>
            <a:r>
              <a:rPr lang="en" sz="1500">
                <a:solidFill>
                  <a:srgbClr val="2D3B45"/>
                </a:solidFill>
                <a:highlight>
                  <a:srgbClr val="FFFFFF"/>
                </a:highlight>
                <a:latin typeface="Times New Roman"/>
                <a:ea typeface="Times New Roman"/>
                <a:cs typeface="Times New Roman"/>
                <a:sym typeface="Times New Roman"/>
              </a:rPr>
              <a:t>By the course of the book once chapter 13 hits, </a:t>
            </a:r>
            <a:r>
              <a:rPr lang="en" sz="1500">
                <a:solidFill>
                  <a:srgbClr val="2D3B45"/>
                </a:solidFill>
                <a:highlight>
                  <a:srgbClr val="FFFFFF"/>
                </a:highlight>
                <a:latin typeface="Times New Roman"/>
                <a:ea typeface="Times New Roman"/>
                <a:cs typeface="Times New Roman"/>
                <a:sym typeface="Times New Roman"/>
              </a:rPr>
              <a:t>John</a:t>
            </a:r>
            <a:r>
              <a:rPr lang="en" sz="1500">
                <a:solidFill>
                  <a:srgbClr val="2D3B45"/>
                </a:solidFill>
                <a:highlight>
                  <a:srgbClr val="FFFFFF"/>
                </a:highlight>
                <a:latin typeface="Times New Roman"/>
                <a:ea typeface="Times New Roman"/>
                <a:cs typeface="Times New Roman"/>
                <a:sym typeface="Times New Roman"/>
              </a:rPr>
              <a:t> Glenn proves that he has the right stuff because of his missions that he flew and the twenty years he had spent in the marines, byt that time John has a mental progression that gave him the right stuff, allowing for his leadership and mentality to change.</a:t>
            </a:r>
            <a:endParaRPr sz="1500">
              <a:solidFill>
                <a:srgbClr val="2D3B45"/>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a:t>
            </a:r>
            <a:endParaRPr/>
          </a:p>
        </p:txBody>
      </p:sp>
      <p:sp>
        <p:nvSpPr>
          <p:cNvPr id="500" name="Google Shape;500;p58"/>
          <p:cNvSpPr txBox="1"/>
          <p:nvPr>
            <p:ph idx="1" type="body"/>
          </p:nvPr>
        </p:nvSpPr>
        <p:spPr>
          <a:xfrm>
            <a:off x="311700" y="11324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Wolfe, Tom. The Right Stuff. ISHI Press International, 2020.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9"/>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34375"/>
              <a:buFont typeface="Arial"/>
              <a:buNone/>
            </a:pPr>
            <a:r>
              <a:rPr lang="en">
                <a:solidFill>
                  <a:schemeClr val="accent2"/>
                </a:solidFill>
              </a:rPr>
              <a:t>The Right Stuff Literature Circles</a:t>
            </a:r>
            <a:endParaRPr>
              <a:solidFill>
                <a:schemeClr val="accent2"/>
              </a:solidFill>
            </a:endParaRPr>
          </a:p>
          <a:p>
            <a:pPr indent="0" lvl="0" marL="0" rtl="0" algn="ctr">
              <a:spcBef>
                <a:spcPts val="0"/>
              </a:spcBef>
              <a:spcAft>
                <a:spcPts val="0"/>
              </a:spcAft>
              <a:buClr>
                <a:schemeClr val="dk1"/>
              </a:buClr>
              <a:buSzPct val="34375"/>
              <a:buFont typeface="Arial"/>
              <a:buNone/>
            </a:pPr>
            <a:r>
              <a:rPr lang="en">
                <a:solidFill>
                  <a:schemeClr val="accent2"/>
                </a:solidFill>
              </a:rPr>
              <a:t>Chapters 4 &amp; 11</a:t>
            </a:r>
            <a:endParaRPr/>
          </a:p>
        </p:txBody>
      </p:sp>
      <p:sp>
        <p:nvSpPr>
          <p:cNvPr id="506" name="Google Shape;506;p59"/>
          <p:cNvSpPr txBox="1"/>
          <p:nvPr>
            <p:ph idx="1" type="subTitle"/>
          </p:nvPr>
        </p:nvSpPr>
        <p:spPr>
          <a:xfrm>
            <a:off x="1607350" y="2930425"/>
            <a:ext cx="5816700" cy="7665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Clr>
                <a:schemeClr val="dk1"/>
              </a:buClr>
              <a:buSzPct val="52380"/>
              <a:buFont typeface="Arial"/>
              <a:buNone/>
            </a:pPr>
            <a:r>
              <a:rPr lang="en"/>
              <a:t>COM 1102 	Dylan Gore, Antonio Gonzalez, David Beus-Parr</a:t>
            </a:r>
            <a:endParaRPr/>
          </a:p>
          <a:p>
            <a:pPr indent="0" lvl="0" marL="0" rtl="0" algn="l">
              <a:spcBef>
                <a:spcPts val="0"/>
              </a:spcBef>
              <a:spcAft>
                <a:spcPts val="0"/>
              </a:spcAft>
              <a:buClr>
                <a:schemeClr val="dk1"/>
              </a:buClr>
              <a:buSzPct val="52380"/>
              <a:buFont typeface="Arial"/>
              <a:buNone/>
            </a:pPr>
            <a:r>
              <a:rPr lang="en"/>
              <a:t>Spring 2022	Preston Piszel, and Alexandra Garcia</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Settings for CH4 &amp; CH11</a:t>
            </a:r>
            <a:endParaRPr/>
          </a:p>
        </p:txBody>
      </p:sp>
      <p:sp>
        <p:nvSpPr>
          <p:cNvPr id="512" name="Google Shape;512;p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Chapter 4:</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-Time: Late 1950s</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-Place: Cape Canaveral, FL; Pentagon; Pax River; Lovelace Clinic;</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-Current Events:  Group 20 finished flight training; Prototype rockets kept blowing up</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Chapter 11:</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-Time: 1970s</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-Place: Florida, New Hampshire, New York, Washington DC; Gus Grissom’s capsule</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-Current Events: Budget approval for NASA; Bay of Pigs Invasion; Gus Grissom lost his capsule;</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120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and Falling Action</a:t>
            </a:r>
            <a:endParaRPr/>
          </a:p>
        </p:txBody>
      </p:sp>
      <p:sp>
        <p:nvSpPr>
          <p:cNvPr id="518" name="Google Shape;518;p6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200">
                <a:solidFill>
                  <a:schemeClr val="dk1"/>
                </a:solidFill>
              </a:rPr>
              <a:t>Chapter 4</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rPr>
              <a:t>Rising Action:</a:t>
            </a:r>
            <a:endParaRPr sz="12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rPr>
              <a:t>Pete Conrad's Group 20, including Wally Schirra and Jim Lovell, after just finishing their flight-test training, half of them receive orders marked "top secret," ordering them to report to a certain room at the Pentagon dressed as civilians. When they arrive they realize it is a gathering of test pilots from all over the country.</a:t>
            </a:r>
            <a:endParaRPr sz="12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rPr>
              <a:t>Falling Action:</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Conrad reveals the letter from NASA indicated he was not chosen as one of the seven final candidates or even the 12 which included reserves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and Falling Action (cont.)</a:t>
            </a:r>
            <a:endParaRPr/>
          </a:p>
        </p:txBody>
      </p:sp>
      <p:sp>
        <p:nvSpPr>
          <p:cNvPr id="524" name="Google Shape;524;p62"/>
          <p:cNvSpPr txBox="1"/>
          <p:nvPr>
            <p:ph idx="1" type="body"/>
          </p:nvPr>
        </p:nvSpPr>
        <p:spPr>
          <a:xfrm>
            <a:off x="311700" y="11625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200">
                <a:solidFill>
                  <a:schemeClr val="dk1"/>
                </a:solidFill>
              </a:rPr>
              <a:t>Chapter 11</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Rising Action:</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rPr>
              <a:t>Grissom realizes he lost the capsule, looking for redeemer, Cox in 2nd helo, pulled him up, Grissom looked bad.</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Falling Action</a:t>
            </a:r>
            <a:endParaRPr sz="12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200">
                <a:solidFill>
                  <a:schemeClr val="dk1"/>
                </a:solidFill>
                <a:highlight>
                  <a:srgbClr val="FFFFFF"/>
                </a:highlight>
              </a:rPr>
              <a:t>Fighter Jocks say “a broad stroke of vagueness” is the way to go to explain what you would immediately fire for; NASA’s space program and JFK’s New Frontier was at risk so the mess up was kept quiet. Note: ¾ of what fighter pilots would get in trouble for, space pilots were off the hook.</a:t>
            </a:r>
            <a:endParaRPr sz="1200">
              <a:solidFill>
                <a:schemeClr val="dk1"/>
              </a:solidFill>
              <a:highlight>
                <a:srgbClr val="FFFFFF"/>
              </a:highlight>
            </a:endParaRPr>
          </a:p>
          <a:p>
            <a:pPr indent="0" lvl="0" marL="0" rtl="0" algn="l">
              <a:spcBef>
                <a:spcPts val="1200"/>
              </a:spcBef>
              <a:spcAft>
                <a:spcPts val="1200"/>
              </a:spcAft>
              <a:buNone/>
            </a:pPr>
            <a:r>
              <a:t/>
            </a:r>
            <a:endParaRPr sz="1200">
              <a:solidFill>
                <a:schemeClr val="dk1"/>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Comments</a:t>
            </a:r>
            <a:endParaRPr/>
          </a:p>
        </p:txBody>
      </p:sp>
      <p:sp>
        <p:nvSpPr>
          <p:cNvPr id="242" name="Google Shape;24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1.</a:t>
            </a:r>
            <a:endParaRPr/>
          </a:p>
          <a:p>
            <a:pPr indent="-342900" lvl="0" marL="457200" rtl="0" algn="l">
              <a:spcBef>
                <a:spcPts val="1200"/>
              </a:spcBef>
              <a:spcAft>
                <a:spcPts val="0"/>
              </a:spcAft>
              <a:buSzPts val="1800"/>
              <a:buChar char="●"/>
            </a:pPr>
            <a:r>
              <a:rPr lang="en"/>
              <a:t>The first chapter functions to introduce the fatal effects “the right stuff” has on the pilots and the destruction it can reap on the families of those pilots. The pilots did not have to die for the damage to be done to their loved ones who cared for and worried about them.</a:t>
            </a:r>
            <a:endParaRPr/>
          </a:p>
          <a:p>
            <a:pPr indent="-342900" lvl="0" marL="457200" rtl="0" algn="l">
              <a:spcBef>
                <a:spcPts val="0"/>
              </a:spcBef>
              <a:spcAft>
                <a:spcPts val="0"/>
              </a:spcAft>
              <a:buSzPts val="1800"/>
              <a:buChar char="●"/>
            </a:pPr>
            <a:r>
              <a:rPr lang="en"/>
              <a:t>The pilot culture of self-destructive tendencies to prove themselves is also introduced to the reader. This is done to show the reader the reckless disregard for their own lives required to be a pilot. The idea of “the right stuff” being liked to </a:t>
            </a:r>
            <a:r>
              <a:rPr lang="en"/>
              <a:t>destiny</a:t>
            </a:r>
            <a:r>
              <a:rPr lang="en"/>
              <a:t> is introduced through the deaths of the pilots.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 in CH4 &amp; CH11</a:t>
            </a:r>
            <a:endParaRPr/>
          </a:p>
        </p:txBody>
      </p:sp>
      <p:sp>
        <p:nvSpPr>
          <p:cNvPr id="530" name="Google Shape;530;p6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Times New Roman"/>
                <a:ea typeface="Times New Roman"/>
                <a:cs typeface="Times New Roman"/>
                <a:sym typeface="Times New Roman"/>
              </a:rPr>
              <a:t>Chapter 4:</a:t>
            </a:r>
            <a:endParaRPr sz="12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Times New Roman"/>
                <a:ea typeface="Times New Roman"/>
                <a:cs typeface="Times New Roman"/>
                <a:sym typeface="Times New Roman"/>
              </a:rPr>
              <a:t>-Wally Schirra</a:t>
            </a:r>
            <a:endParaRPr sz="12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Times New Roman"/>
                <a:ea typeface="Times New Roman"/>
                <a:cs typeface="Times New Roman"/>
                <a:sym typeface="Times New Roman"/>
              </a:rPr>
              <a:t>-Pete Conrad</a:t>
            </a:r>
            <a:endParaRPr sz="12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Times New Roman"/>
                <a:ea typeface="Times New Roman"/>
                <a:cs typeface="Times New Roman"/>
                <a:sym typeface="Times New Roman"/>
              </a:rPr>
              <a:t>-Jim Lovell</a:t>
            </a:r>
            <a:endParaRPr sz="12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Chapter 11:</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-Alan Shepard</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-President Kennedy</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0"/>
              </a:spcAft>
              <a:buClr>
                <a:schemeClr val="dk1"/>
              </a:buClr>
              <a:buSzPts val="1100"/>
              <a:buFont typeface="Arial"/>
              <a:buNone/>
            </a:pPr>
            <a:r>
              <a:rPr lang="en" sz="1200">
                <a:solidFill>
                  <a:srgbClr val="2D3B45"/>
                </a:solidFill>
                <a:highlight>
                  <a:srgbClr val="FFFFFF"/>
                </a:highlight>
                <a:latin typeface="Lato"/>
                <a:ea typeface="Lato"/>
                <a:cs typeface="Lato"/>
                <a:sym typeface="Lato"/>
              </a:rPr>
              <a:t>-Jackie Kennedy</a:t>
            </a:r>
            <a:endParaRPr sz="1200">
              <a:solidFill>
                <a:srgbClr val="2D3B45"/>
              </a:solidFill>
              <a:highlight>
                <a:srgbClr val="FFFFFF"/>
              </a:highlight>
              <a:latin typeface="Lato"/>
              <a:ea typeface="Lato"/>
              <a:cs typeface="Lato"/>
              <a:sym typeface="Lato"/>
            </a:endParaRPr>
          </a:p>
          <a:p>
            <a:pPr indent="0" lvl="0" marL="0" rtl="0" algn="l">
              <a:spcBef>
                <a:spcPts val="900"/>
              </a:spcBef>
              <a:spcAft>
                <a:spcPts val="900"/>
              </a:spcAft>
              <a:buClr>
                <a:schemeClr val="dk1"/>
              </a:buClr>
              <a:buSzPts val="1100"/>
              <a:buFont typeface="Arial"/>
              <a:buNone/>
            </a:pPr>
            <a:r>
              <a:t/>
            </a:r>
            <a:endParaRPr sz="1200">
              <a:solidFill>
                <a:srgbClr val="2D3B45"/>
              </a:solidFill>
              <a:highlight>
                <a:srgbClr val="FFFFFF"/>
              </a:highlight>
              <a:latin typeface="Lato"/>
              <a:ea typeface="Lato"/>
              <a:cs typeface="Lato"/>
              <a:sym typeface="La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a:t>
            </a:r>
            <a:endParaRPr/>
          </a:p>
        </p:txBody>
      </p:sp>
      <p:sp>
        <p:nvSpPr>
          <p:cNvPr id="536" name="Google Shape;536;p64"/>
          <p:cNvSpPr txBox="1"/>
          <p:nvPr>
            <p:ph idx="1" type="body"/>
          </p:nvPr>
        </p:nvSpPr>
        <p:spPr>
          <a:xfrm>
            <a:off x="311700" y="1017725"/>
            <a:ext cx="8520600" cy="4015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300">
                <a:solidFill>
                  <a:srgbClr val="2D3B45"/>
                </a:solidFill>
                <a:highlight>
                  <a:srgbClr val="FFFFFF"/>
                </a:highlight>
                <a:latin typeface="Times New Roman"/>
                <a:ea typeface="Times New Roman"/>
                <a:cs typeface="Times New Roman"/>
                <a:sym typeface="Times New Roman"/>
              </a:rPr>
              <a:t>The “right stuff” for the pilots is about having the skill to do increasingly dangerous missions and coming out of them alright. The pilots knew that “the idea was to prove at every foot of the way up that pyramid that you were one of the elected and anointed ones who had </a:t>
            </a:r>
            <a:r>
              <a:rPr i="1" lang="en" sz="1300">
                <a:solidFill>
                  <a:srgbClr val="2D3B45"/>
                </a:solidFill>
                <a:highlight>
                  <a:srgbClr val="FFFFFF"/>
                </a:highlight>
                <a:latin typeface="Times New Roman"/>
                <a:ea typeface="Times New Roman"/>
                <a:cs typeface="Times New Roman"/>
                <a:sym typeface="Times New Roman"/>
              </a:rPr>
              <a:t>the right stuff</a:t>
            </a:r>
            <a:r>
              <a:rPr lang="en" sz="1300">
                <a:solidFill>
                  <a:srgbClr val="2D3B45"/>
                </a:solidFill>
                <a:highlight>
                  <a:srgbClr val="FFFFFF"/>
                </a:highlight>
                <a:latin typeface="Times New Roman"/>
                <a:ea typeface="Times New Roman"/>
                <a:cs typeface="Times New Roman"/>
                <a:sym typeface="Times New Roman"/>
              </a:rPr>
              <a:t>“(Wolfe 44). One way pilots would prove to themselves and others that they had the “right stuff” was by looking for glory, by being the first to do something or become the best.</a:t>
            </a:r>
            <a:endParaRPr sz="13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t/>
            </a:r>
            <a:endParaRPr sz="13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300">
                <a:solidFill>
                  <a:srgbClr val="2D3B45"/>
                </a:solidFill>
                <a:highlight>
                  <a:srgbClr val="FFFFFF"/>
                </a:highlight>
                <a:latin typeface="Times New Roman"/>
                <a:ea typeface="Times New Roman"/>
                <a:cs typeface="Times New Roman"/>
                <a:sym typeface="Times New Roman"/>
              </a:rPr>
              <a:t>Chapter 1: “The commotion at the field was over one of the most extraordinary things that even veterans pilots had ever seen at Pax River” (Wolfe 13).</a:t>
            </a:r>
            <a:endParaRPr sz="13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t/>
            </a:r>
            <a:endParaRPr sz="13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300">
                <a:solidFill>
                  <a:srgbClr val="2D3B45"/>
                </a:solidFill>
                <a:highlight>
                  <a:srgbClr val="FFFFFF"/>
                </a:highlight>
                <a:latin typeface="Times New Roman"/>
                <a:ea typeface="Times New Roman"/>
                <a:cs typeface="Times New Roman"/>
                <a:sym typeface="Times New Roman"/>
              </a:rPr>
              <a:t>Chapter 2: “Every evening at bases all over America, there were military pilots huddled in officers in officers clubs eagerly cutting the right stuff up in coded slices so they could talk about it” </a:t>
            </a:r>
            <a:r>
              <a:rPr lang="en" sz="1300">
                <a:solidFill>
                  <a:srgbClr val="2D3B45"/>
                </a:solidFill>
                <a:highlight>
                  <a:schemeClr val="lt1"/>
                </a:highlight>
                <a:latin typeface="Times New Roman"/>
                <a:ea typeface="Times New Roman"/>
                <a:cs typeface="Times New Roman"/>
                <a:sym typeface="Times New Roman"/>
              </a:rPr>
              <a:t>(Wolfe 23).</a:t>
            </a:r>
            <a:endParaRPr sz="1300">
              <a:solidFill>
                <a:srgbClr val="2D3B45"/>
              </a:solidFill>
              <a:highlight>
                <a:srgbClr val="FFFFFF"/>
              </a:highlight>
              <a:latin typeface="Times New Roman"/>
              <a:ea typeface="Times New Roman"/>
              <a:cs typeface="Times New Roman"/>
              <a:sym typeface="Times New Roman"/>
            </a:endParaRPr>
          </a:p>
          <a:p>
            <a:pPr indent="0" lvl="0" marL="0" rtl="0" algn="l">
              <a:spcBef>
                <a:spcPts val="900"/>
              </a:spcBef>
              <a:spcAft>
                <a:spcPts val="900"/>
              </a:spcAft>
              <a:buClr>
                <a:schemeClr val="dk1"/>
              </a:buClr>
              <a:buSzPts val="1100"/>
              <a:buFont typeface="Arial"/>
              <a:buNone/>
            </a:pPr>
            <a:r>
              <a:t/>
            </a:r>
            <a:endParaRPr sz="1300">
              <a:solidFill>
                <a:srgbClr val="2D3B45"/>
              </a:solidFill>
              <a:highlight>
                <a:srgbClr val="FFFFFF"/>
              </a:highlight>
              <a:latin typeface="Lato"/>
              <a:ea typeface="Lato"/>
              <a:cs typeface="Lato"/>
              <a:sym typeface="La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a:t>
            </a:r>
            <a:r>
              <a:rPr lang="en"/>
              <a:t> </a:t>
            </a:r>
            <a:endParaRPr/>
          </a:p>
        </p:txBody>
      </p:sp>
      <p:sp>
        <p:nvSpPr>
          <p:cNvPr id="542" name="Google Shape;542;p6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900"/>
              </a:spcBef>
              <a:spcAft>
                <a:spcPts val="0"/>
              </a:spcAft>
              <a:buNone/>
            </a:pPr>
            <a:r>
              <a:t/>
            </a:r>
            <a:endParaRPr sz="1300">
              <a:solidFill>
                <a:srgbClr val="2D3B45"/>
              </a:solidFill>
              <a:highlight>
                <a:schemeClr val="lt1"/>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300">
                <a:solidFill>
                  <a:srgbClr val="2D3B45"/>
                </a:solidFill>
                <a:highlight>
                  <a:schemeClr val="lt1"/>
                </a:highlight>
                <a:latin typeface="Times New Roman"/>
                <a:ea typeface="Times New Roman"/>
                <a:cs typeface="Times New Roman"/>
                <a:sym typeface="Times New Roman"/>
              </a:rPr>
              <a:t>Chapter 3: “As of 1948, after Yeager's flight was made public, every hot pilot in the country knew that Muroc was what you aimed for if you wanted to reach the top.” (Wolfe 48)</a:t>
            </a:r>
            <a:endParaRPr sz="1300">
              <a:solidFill>
                <a:srgbClr val="2D3B45"/>
              </a:solidFill>
              <a:highlight>
                <a:schemeClr val="lt1"/>
              </a:highlight>
              <a:latin typeface="Times New Roman"/>
              <a:ea typeface="Times New Roman"/>
              <a:cs typeface="Times New Roman"/>
              <a:sym typeface="Times New Roman"/>
            </a:endParaRPr>
          </a:p>
          <a:p>
            <a:pPr indent="0" lvl="0" marL="0" rtl="0" algn="l">
              <a:spcBef>
                <a:spcPts val="900"/>
              </a:spcBef>
              <a:spcAft>
                <a:spcPts val="0"/>
              </a:spcAft>
              <a:buNone/>
            </a:pPr>
            <a:r>
              <a:t/>
            </a:r>
            <a:endParaRPr sz="1300">
              <a:solidFill>
                <a:srgbClr val="2D3B45"/>
              </a:solidFill>
              <a:highlight>
                <a:schemeClr val="lt1"/>
              </a:highlight>
              <a:latin typeface="Times New Roman"/>
              <a:ea typeface="Times New Roman"/>
              <a:cs typeface="Times New Roman"/>
              <a:sym typeface="Times New Roman"/>
            </a:endParaRPr>
          </a:p>
          <a:p>
            <a:pPr indent="0" lvl="0" marL="0" rtl="0" algn="l">
              <a:spcBef>
                <a:spcPts val="900"/>
              </a:spcBef>
              <a:spcAft>
                <a:spcPts val="0"/>
              </a:spcAft>
              <a:buNone/>
            </a:pPr>
            <a:r>
              <a:t/>
            </a:r>
            <a:endParaRPr sz="1300">
              <a:solidFill>
                <a:srgbClr val="2D3B45"/>
              </a:solidFill>
              <a:highlight>
                <a:schemeClr val="lt1"/>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rPr lang="en" sz="1300">
                <a:solidFill>
                  <a:srgbClr val="2D3B45"/>
                </a:solidFill>
                <a:highlight>
                  <a:schemeClr val="lt1"/>
                </a:highlight>
                <a:latin typeface="Times New Roman"/>
                <a:ea typeface="Times New Roman"/>
                <a:cs typeface="Times New Roman"/>
                <a:sym typeface="Times New Roman"/>
              </a:rPr>
              <a:t>Chapter 4: “...you had been routinely risking your life and were so used to it, had such righteous stuff, that riding a rocket seemed like a vacation by comparison” (Wolfe 174).  This states how in an attempt to get the glory of being the first man in space these pilots emphasize that they risk their lives, thus that they have the right  stuff.</a:t>
            </a:r>
            <a:endParaRPr sz="1300">
              <a:solidFill>
                <a:srgbClr val="2D3B45"/>
              </a:solidFill>
              <a:highlight>
                <a:schemeClr val="lt1"/>
              </a:highlight>
              <a:latin typeface="Times New Roman"/>
              <a:ea typeface="Times New Roman"/>
              <a:cs typeface="Times New Roman"/>
              <a:sym typeface="Times New Roman"/>
            </a:endParaRPr>
          </a:p>
          <a:p>
            <a:pPr indent="0" lvl="0" marL="0" rtl="0" algn="l">
              <a:spcBef>
                <a:spcPts val="900"/>
              </a:spcBef>
              <a:spcAft>
                <a:spcPts val="0"/>
              </a:spcAft>
              <a:buClr>
                <a:schemeClr val="dk1"/>
              </a:buClr>
              <a:buSzPts val="1100"/>
              <a:buFont typeface="Arial"/>
              <a:buNone/>
            </a:pPr>
            <a:r>
              <a:t/>
            </a:r>
            <a:endParaRPr sz="1300">
              <a:solidFill>
                <a:srgbClr val="2D3B45"/>
              </a:solidFill>
              <a:highlight>
                <a:schemeClr val="lt1"/>
              </a:highlight>
              <a:latin typeface="Lato"/>
              <a:ea typeface="Lato"/>
              <a:cs typeface="Lato"/>
              <a:sym typeface="Lato"/>
            </a:endParaRPr>
          </a:p>
          <a:p>
            <a:pPr indent="0" lvl="0" marL="0" rtl="0" algn="l">
              <a:spcBef>
                <a:spcPts val="900"/>
              </a:spcBef>
              <a:spcAft>
                <a:spcPts val="120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Commentary (cont.)</a:t>
            </a:r>
            <a:endParaRPr/>
          </a:p>
        </p:txBody>
      </p:sp>
      <p:sp>
        <p:nvSpPr>
          <p:cNvPr id="548" name="Google Shape;548;p66"/>
          <p:cNvSpPr txBox="1"/>
          <p:nvPr>
            <p:ph idx="1" type="body"/>
          </p:nvPr>
        </p:nvSpPr>
        <p:spPr>
          <a:xfrm>
            <a:off x="311700" y="1152475"/>
            <a:ext cx="8520600" cy="3699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300">
                <a:latin typeface="Times New Roman"/>
                <a:ea typeface="Times New Roman"/>
                <a:cs typeface="Times New Roman"/>
                <a:sym typeface="Times New Roman"/>
              </a:rPr>
              <a:t>Chapter 5: “Two of the Navy guys, Shepard and Schirra, were good experienced test pilots, solid men, even though neither had done anything to make anybody's mouth fall open at Edwards.” (Wolfe 101)</a:t>
            </a:r>
            <a:endParaRPr sz="1300">
              <a:latin typeface="Times New Roman"/>
              <a:ea typeface="Times New Roman"/>
              <a:cs typeface="Times New Roman"/>
              <a:sym typeface="Times New Roman"/>
            </a:endParaRPr>
          </a:p>
          <a:p>
            <a:pPr indent="0" lvl="0" marL="0" rtl="0" algn="l">
              <a:spcBef>
                <a:spcPts val="1200"/>
              </a:spcBef>
              <a:spcAft>
                <a:spcPts val="0"/>
              </a:spcAft>
              <a:buNone/>
            </a:pPr>
            <a:r>
              <a:t/>
            </a:r>
            <a:endParaRPr sz="1300">
              <a:latin typeface="Times New Roman"/>
              <a:ea typeface="Times New Roman"/>
              <a:cs typeface="Times New Roman"/>
              <a:sym typeface="Times New Roman"/>
            </a:endParaRPr>
          </a:p>
          <a:p>
            <a:pPr indent="0" lvl="0" marL="0" rtl="0" algn="l">
              <a:spcBef>
                <a:spcPts val="1200"/>
              </a:spcBef>
              <a:spcAft>
                <a:spcPts val="0"/>
              </a:spcAft>
              <a:buNone/>
            </a:pPr>
            <a:r>
              <a:rPr lang="en" sz="1300">
                <a:latin typeface="Times New Roman"/>
                <a:ea typeface="Times New Roman"/>
                <a:cs typeface="Times New Roman"/>
                <a:sym typeface="Times New Roman"/>
              </a:rPr>
              <a:t>Chapter 6: “Scott Carpenter was a case in point. He was open and forthright by nature, and he happened to tell one of the Life writers how his teenage years had been anything but standard-issue astronaut-corps…” (Wolfe 125)</a:t>
            </a:r>
            <a:endParaRPr sz="1300">
              <a:latin typeface="Times New Roman"/>
              <a:ea typeface="Times New Roman"/>
              <a:cs typeface="Times New Roman"/>
              <a:sym typeface="Times New Roman"/>
            </a:endParaRPr>
          </a:p>
          <a:p>
            <a:pPr indent="0" lvl="0" marL="0" rtl="0" algn="l">
              <a:spcBef>
                <a:spcPts val="1200"/>
              </a:spcBef>
              <a:spcAft>
                <a:spcPts val="0"/>
              </a:spcAft>
              <a:buNone/>
            </a:pPr>
            <a:r>
              <a:t/>
            </a:r>
            <a:endParaRPr sz="1300">
              <a:latin typeface="Times New Roman"/>
              <a:ea typeface="Times New Roman"/>
              <a:cs typeface="Times New Roman"/>
              <a:sym typeface="Times New Roman"/>
            </a:endParaRPr>
          </a:p>
          <a:p>
            <a:pPr indent="0" lvl="0" marL="0" rtl="0" algn="l">
              <a:spcBef>
                <a:spcPts val="1200"/>
              </a:spcBef>
              <a:spcAft>
                <a:spcPts val="0"/>
              </a:spcAft>
              <a:buNone/>
            </a:pPr>
            <a:r>
              <a:rPr lang="en" sz="1300">
                <a:latin typeface="Times New Roman"/>
                <a:ea typeface="Times New Roman"/>
                <a:cs typeface="Times New Roman"/>
                <a:sym typeface="Times New Roman"/>
              </a:rPr>
              <a:t>Chapter 7: “Glenn and Carpenter were even willing guinea pigs for the two psychiatrists who had just come on board, Sheldon Korchin from the University of California and George Ruff, who had been in charge of the psychiatric testing at Wright-Pat.” (Wolfe 138)</a:t>
            </a:r>
            <a:endParaRPr sz="1300">
              <a:latin typeface="Times New Roman"/>
              <a:ea typeface="Times New Roman"/>
              <a:cs typeface="Times New Roman"/>
              <a:sym typeface="Times New Roman"/>
            </a:endParaRPr>
          </a:p>
          <a:p>
            <a:pPr indent="0" lvl="0" marL="0" rtl="0" algn="l">
              <a:spcBef>
                <a:spcPts val="1200"/>
              </a:spcBef>
              <a:spcAft>
                <a:spcPts val="0"/>
              </a:spcAft>
              <a:buNone/>
            </a:pPr>
            <a:r>
              <a:t/>
            </a:r>
            <a:endParaRPr sz="1300">
              <a:latin typeface="Times New Roman"/>
              <a:ea typeface="Times New Roman"/>
              <a:cs typeface="Times New Roman"/>
              <a:sym typeface="Times New Roman"/>
            </a:endParaRPr>
          </a:p>
          <a:p>
            <a:pPr indent="0" lvl="0" marL="0" rtl="0" algn="l">
              <a:spcBef>
                <a:spcPts val="1200"/>
              </a:spcBef>
              <a:spcAft>
                <a:spcPts val="1200"/>
              </a:spcAft>
              <a:buNone/>
            </a:pPr>
            <a:r>
              <a:rPr lang="en" sz="1300">
                <a:latin typeface="Times New Roman"/>
                <a:ea typeface="Times New Roman"/>
                <a:cs typeface="Times New Roman"/>
                <a:sym typeface="Times New Roman"/>
              </a:rPr>
              <a:t>Chapter 8: “On May 7 Walker had cut loose the X-15 on its first realspeed runwith the Little Engine and reached Mach 3.19 or 2,111 miles an hour, just a shade faster than MelApt's world record of 2,094 miles an hour in the X-2.” (Wolfe 160)</a:t>
            </a:r>
            <a:endParaRPr sz="1300">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6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Works Cited</a:t>
            </a:r>
            <a:endParaRPr>
              <a:latin typeface="Times New Roman"/>
              <a:ea typeface="Times New Roman"/>
              <a:cs typeface="Times New Roman"/>
              <a:sym typeface="Times New Roman"/>
            </a:endParaRPr>
          </a:p>
        </p:txBody>
      </p:sp>
      <p:sp>
        <p:nvSpPr>
          <p:cNvPr id="554" name="Google Shape;554;p6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79400" lvl="0" marL="279400" rtl="0" algn="l">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Wolfe, Tom. </a:t>
            </a:r>
            <a:r>
              <a:rPr i="1" lang="en" sz="1200">
                <a:solidFill>
                  <a:schemeClr val="dk1"/>
                </a:solidFill>
                <a:latin typeface="Times New Roman"/>
                <a:ea typeface="Times New Roman"/>
                <a:cs typeface="Times New Roman"/>
                <a:sym typeface="Times New Roman"/>
              </a:rPr>
              <a:t>The Right Stuff</a:t>
            </a:r>
            <a:r>
              <a:rPr lang="en" sz="1200">
                <a:solidFill>
                  <a:schemeClr val="dk1"/>
                </a:solidFill>
                <a:latin typeface="Times New Roman"/>
                <a:ea typeface="Times New Roman"/>
                <a:cs typeface="Times New Roman"/>
                <a:sym typeface="Times New Roman"/>
              </a:rPr>
              <a:t>. Picador,</a:t>
            </a:r>
            <a:r>
              <a:rPr lang="en" sz="1200">
                <a:solidFill>
                  <a:schemeClr val="dk1"/>
                </a:solidFill>
                <a:uFill>
                  <a:noFill/>
                </a:uFill>
                <a:latin typeface="Times New Roman"/>
                <a:ea typeface="Times New Roman"/>
                <a:cs typeface="Times New Roman"/>
                <a:sym typeface="Times New Roman"/>
                <a:hlinkClick r:id="rId3">
                  <a:extLst>
                    <a:ext uri="{A12FA001-AC4F-418D-AE19-62706E023703}">
                      <ahyp:hlinkClr val="tx"/>
                    </a:ext>
                  </a:extLst>
                </a:hlinkClick>
              </a:rPr>
              <a:t> </a:t>
            </a:r>
            <a:r>
              <a:rPr lang="en" sz="1200" u="sng">
                <a:solidFill>
                  <a:schemeClr val="hlink"/>
                </a:solidFill>
                <a:latin typeface="Times New Roman"/>
                <a:ea typeface="Times New Roman"/>
                <a:cs typeface="Times New Roman"/>
                <a:sym typeface="Times New Roman"/>
                <a:hlinkClick r:id="rId4"/>
              </a:rPr>
              <a:t>https://drive.google.com/drive/u/1/my-drive</a:t>
            </a: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876575" y="1668150"/>
            <a:ext cx="5391000" cy="1184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chemeClr val="accent2"/>
                </a:solidFill>
              </a:rPr>
              <a:t>T</a:t>
            </a:r>
            <a:r>
              <a:rPr lang="en">
                <a:solidFill>
                  <a:schemeClr val="accent2"/>
                </a:solidFill>
              </a:rPr>
              <a:t>he Right Stuff Literature Circles</a:t>
            </a:r>
            <a:endParaRPr>
              <a:solidFill>
                <a:schemeClr val="accent2"/>
              </a:solidFill>
            </a:endParaRPr>
          </a:p>
          <a:p>
            <a:pPr indent="0" lvl="0" marL="0" rtl="0" algn="ctr">
              <a:spcBef>
                <a:spcPts val="0"/>
              </a:spcBef>
              <a:spcAft>
                <a:spcPts val="0"/>
              </a:spcAft>
              <a:buNone/>
            </a:pPr>
            <a:r>
              <a:rPr lang="en">
                <a:solidFill>
                  <a:schemeClr val="accent2"/>
                </a:solidFill>
              </a:rPr>
              <a:t>Chapters 2 &amp; 10</a:t>
            </a:r>
            <a:endParaRPr/>
          </a:p>
        </p:txBody>
      </p:sp>
      <p:sp>
        <p:nvSpPr>
          <p:cNvPr id="248" name="Google Shape;248;p19"/>
          <p:cNvSpPr txBox="1"/>
          <p:nvPr>
            <p:ph idx="1" type="subTitle"/>
          </p:nvPr>
        </p:nvSpPr>
        <p:spPr>
          <a:xfrm>
            <a:off x="1876575" y="2930424"/>
            <a:ext cx="5391000" cy="822300"/>
          </a:xfrm>
          <a:prstGeom prst="rect">
            <a:avLst/>
          </a:prstGeom>
        </p:spPr>
        <p:txBody>
          <a:bodyPr anchorCtr="0" anchor="t" bIns="91425" lIns="91425" spcFirstLastPara="1" rIns="91425" wrap="square" tIns="91425">
            <a:normAutofit fontScale="92500"/>
          </a:bodyPr>
          <a:lstStyle/>
          <a:p>
            <a:pPr indent="0" lvl="0" marL="0" rtl="0" algn="ctr">
              <a:lnSpc>
                <a:spcPct val="90000"/>
              </a:lnSpc>
              <a:spcBef>
                <a:spcPts val="0"/>
              </a:spcBef>
              <a:spcAft>
                <a:spcPts val="0"/>
              </a:spcAft>
              <a:buNone/>
            </a:pPr>
            <a:r>
              <a:rPr lang="en" sz="1500"/>
              <a:t>COM 1102</a:t>
            </a:r>
            <a:endParaRPr sz="1500"/>
          </a:p>
          <a:p>
            <a:pPr indent="0" lvl="0" marL="0" rtl="0" algn="ctr">
              <a:lnSpc>
                <a:spcPct val="90000"/>
              </a:lnSpc>
              <a:spcBef>
                <a:spcPts val="0"/>
              </a:spcBef>
              <a:spcAft>
                <a:spcPts val="0"/>
              </a:spcAft>
              <a:buNone/>
            </a:pPr>
            <a:r>
              <a:rPr lang="en" sz="1500"/>
              <a:t>Spring 2022</a:t>
            </a:r>
            <a:endParaRPr sz="1500"/>
          </a:p>
          <a:p>
            <a:pPr indent="0" lvl="0" marL="0" rtl="0" algn="ctr">
              <a:lnSpc>
                <a:spcPct val="90000"/>
              </a:lnSpc>
              <a:spcBef>
                <a:spcPts val="0"/>
              </a:spcBef>
              <a:spcAft>
                <a:spcPts val="0"/>
              </a:spcAft>
              <a:buNone/>
            </a:pPr>
            <a:r>
              <a:rPr lang="en" sz="1500"/>
              <a:t>Junhee Jang, Jean-Pierre Derbes, Michel Haddad, Cecilia Costa</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254" name="Google Shape;25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Chapter 2</a:t>
            </a:r>
            <a:endParaRPr/>
          </a:p>
          <a:p>
            <a:pPr indent="-342900" lvl="0" marL="457200" rtl="0" algn="l">
              <a:spcBef>
                <a:spcPts val="1200"/>
              </a:spcBef>
              <a:spcAft>
                <a:spcPts val="0"/>
              </a:spcAft>
              <a:buSzPts val="1800"/>
              <a:buChar char="●"/>
            </a:pPr>
            <a:r>
              <a:rPr b="1" lang="en"/>
              <a:t>Time and Place</a:t>
            </a:r>
            <a:r>
              <a:rPr lang="en"/>
              <a:t>: Early-mid 1950s, Pensacola, Florida (Pete Conrad)</a:t>
            </a:r>
            <a:endParaRPr/>
          </a:p>
          <a:p>
            <a:pPr indent="-342900" lvl="0" marL="457200" rtl="0" algn="l">
              <a:spcBef>
                <a:spcPts val="0"/>
              </a:spcBef>
              <a:spcAft>
                <a:spcPts val="0"/>
              </a:spcAft>
              <a:buSzPts val="1800"/>
              <a:buChar char="●"/>
            </a:pPr>
            <a:r>
              <a:rPr b="1" lang="en"/>
              <a:t>Historic events</a:t>
            </a:r>
            <a:r>
              <a:rPr lang="en"/>
              <a:t> </a:t>
            </a:r>
            <a:endParaRPr/>
          </a:p>
          <a:p>
            <a:pPr indent="-317500" lvl="1" marL="914400" rtl="0" algn="l">
              <a:lnSpc>
                <a:spcPct val="150000"/>
              </a:lnSpc>
              <a:spcBef>
                <a:spcPts val="0"/>
              </a:spcBef>
              <a:spcAft>
                <a:spcPts val="0"/>
              </a:spcAft>
              <a:buSzPts val="1400"/>
              <a:buChar char="○"/>
            </a:pPr>
            <a:r>
              <a:rPr lang="en"/>
              <a:t>WW2 ends in 1945, Korean War starts June 25, 1950</a:t>
            </a:r>
            <a:endParaRPr/>
          </a:p>
          <a:p>
            <a:pPr indent="-317500" lvl="1" marL="914400" rtl="0" algn="l">
              <a:lnSpc>
                <a:spcPct val="150000"/>
              </a:lnSpc>
              <a:spcBef>
                <a:spcPts val="0"/>
              </a:spcBef>
              <a:spcAft>
                <a:spcPts val="0"/>
              </a:spcAft>
              <a:buSzPts val="1400"/>
              <a:buChar char="○"/>
            </a:pPr>
            <a:r>
              <a:rPr lang="en"/>
              <a:t>Joseph Stalin dies March 5, 1953</a:t>
            </a:r>
            <a:endParaRPr/>
          </a:p>
          <a:p>
            <a:pPr indent="-317500" lvl="1" marL="914400" rtl="0" algn="l">
              <a:lnSpc>
                <a:spcPct val="150000"/>
              </a:lnSpc>
              <a:spcBef>
                <a:spcPts val="0"/>
              </a:spcBef>
              <a:spcAft>
                <a:spcPts val="0"/>
              </a:spcAft>
              <a:buSzPts val="1400"/>
              <a:buChar char="○"/>
            </a:pPr>
            <a:r>
              <a:rPr lang="en"/>
              <a:t>Warsaw Pact signed May 14, 1955</a:t>
            </a:r>
            <a:endParaRPr/>
          </a:p>
          <a:p>
            <a:pPr indent="-317500" lvl="1" marL="914400" rtl="0" algn="l">
              <a:lnSpc>
                <a:spcPct val="150000"/>
              </a:lnSpc>
              <a:spcBef>
                <a:spcPts val="0"/>
              </a:spcBef>
              <a:spcAft>
                <a:spcPts val="0"/>
              </a:spcAft>
              <a:buSzPts val="1400"/>
              <a:buChar char="○"/>
            </a:pPr>
            <a:r>
              <a:rPr lang="en"/>
              <a:t>Vietnam War begins November 1, 1955</a:t>
            </a:r>
            <a:endParaRPr/>
          </a:p>
        </p:txBody>
      </p:sp>
      <p:pic>
        <p:nvPicPr>
          <p:cNvPr id="255" name="Google Shape;255;p20"/>
          <p:cNvPicPr preferRelativeResize="0"/>
          <p:nvPr/>
        </p:nvPicPr>
        <p:blipFill>
          <a:blip r:embed="rId3">
            <a:alphaModFix/>
          </a:blip>
          <a:stretch>
            <a:fillRect/>
          </a:stretch>
        </p:blipFill>
        <p:spPr>
          <a:xfrm>
            <a:off x="5608201" y="2044375"/>
            <a:ext cx="2918900" cy="2113275"/>
          </a:xfrm>
          <a:prstGeom prst="rect">
            <a:avLst/>
          </a:prstGeom>
          <a:noFill/>
          <a:ln>
            <a:noFill/>
          </a:ln>
        </p:spPr>
      </p:pic>
      <p:sp>
        <p:nvSpPr>
          <p:cNvPr id="256" name="Google Shape;256;p20"/>
          <p:cNvSpPr txBox="1"/>
          <p:nvPr/>
        </p:nvSpPr>
        <p:spPr>
          <a:xfrm>
            <a:off x="5220550" y="4157650"/>
            <a:ext cx="3694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With her brother on her back a war weary Korean girl tiredly trudges by a stalled M-26 tank, at Haengju, Korea. 6/9/1951, Library of Congress</a:t>
            </a:r>
            <a:endParaRPr sz="700"/>
          </a:p>
          <a:p>
            <a:pPr indent="0" lvl="0" marL="0" rtl="0" algn="l">
              <a:spcBef>
                <a:spcPts val="0"/>
              </a:spcBef>
              <a:spcAft>
                <a:spcPts val="0"/>
              </a:spcAft>
              <a:buNone/>
            </a:pPr>
            <a:r>
              <a:rPr lang="en" sz="700"/>
              <a:t>(https://www.pbs.org/wgbh/americanexperience/features/bomb-korean-war/)</a:t>
            </a:r>
            <a:endParaRPr sz="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Rising and Falling Action of the Plot - Chapter 2</a:t>
            </a:r>
            <a:endParaRPr/>
          </a:p>
        </p:txBody>
      </p:sp>
      <p:sp>
        <p:nvSpPr>
          <p:cNvPr id="262" name="Google Shape;262;p21"/>
          <p:cNvSpPr txBox="1"/>
          <p:nvPr>
            <p:ph idx="1" type="body"/>
          </p:nvPr>
        </p:nvSpPr>
        <p:spPr>
          <a:xfrm>
            <a:off x="311700" y="1152475"/>
            <a:ext cx="8520600" cy="381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Chapter starts by talking about pilots going through their flight training and the difficulties of it, focused more on the navy part, since Pete Conrad was a navy pilot. The idea of “The Right stuff” is also mentioned in this chapter. </a:t>
            </a:r>
            <a:endParaRPr/>
          </a:p>
          <a:p>
            <a:pPr indent="-342900" lvl="0" marL="457200" rtl="0" algn="l">
              <a:spcBef>
                <a:spcPts val="0"/>
              </a:spcBef>
              <a:spcAft>
                <a:spcPts val="0"/>
              </a:spcAft>
              <a:buSzPts val="1800"/>
              <a:buChar char="●"/>
            </a:pPr>
            <a:r>
              <a:rPr lang="en"/>
              <a:t>Pilots who did not have the physical traits, failed the tests, were not as good of a pilot as others were, and even who lost their lives during training were considered by the pilots as not having “The Right Stuff”.</a:t>
            </a:r>
            <a:endParaRPr/>
          </a:p>
          <a:p>
            <a:pPr indent="-342900" lvl="0" marL="457200" rtl="0" algn="l">
              <a:spcBef>
                <a:spcPts val="0"/>
              </a:spcBef>
              <a:spcAft>
                <a:spcPts val="0"/>
              </a:spcAft>
              <a:buSzPts val="1800"/>
              <a:buChar char="●"/>
            </a:pPr>
            <a:r>
              <a:rPr lang="en"/>
              <a:t>What is “The Right stuff”?</a:t>
            </a:r>
            <a:endParaRPr/>
          </a:p>
          <a:p>
            <a:pPr indent="-342900" lvl="0" marL="457200" rtl="0" algn="l">
              <a:spcBef>
                <a:spcPts val="0"/>
              </a:spcBef>
              <a:spcAft>
                <a:spcPts val="0"/>
              </a:spcAft>
              <a:buSzPts val="1800"/>
              <a:buChar char="●"/>
            </a:pPr>
            <a:r>
              <a:rPr lang="en"/>
              <a:t>The ziggurat, During the wars, having combat experience was being at the top, but now, the top was flying as test </a:t>
            </a:r>
            <a:r>
              <a:rPr lang="en"/>
              <a:t>pilots</a:t>
            </a:r>
            <a:r>
              <a:rPr lang="en"/>
              <a:t> of new jets and rocket planes.</a:t>
            </a:r>
            <a:endParaRPr/>
          </a:p>
          <a:p>
            <a:pPr indent="-342900" lvl="0" marL="457200" rtl="0" algn="l">
              <a:spcBef>
                <a:spcPts val="0"/>
              </a:spcBef>
              <a:spcAft>
                <a:spcPts val="0"/>
              </a:spcAft>
              <a:buSzPts val="1800"/>
              <a:buChar char="●"/>
            </a:pPr>
            <a:r>
              <a:rPr lang="en"/>
              <a:t>The chapter sets the background of the whole story.</a:t>
            </a:r>
            <a:endParaRPr/>
          </a:p>
        </p:txBody>
      </p:sp>
      <p:sp>
        <p:nvSpPr>
          <p:cNvPr id="263" name="Google Shape;263;p21"/>
          <p:cNvSpPr txBox="1"/>
          <p:nvPr/>
        </p:nvSpPr>
        <p:spPr>
          <a:xfrm>
            <a:off x="457950" y="4521050"/>
            <a:ext cx="465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https://youtu.be/Q2qqKwndFW0</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Characters - Chapter 2</a:t>
            </a:r>
            <a:endParaRPr/>
          </a:p>
        </p:txBody>
      </p:sp>
      <p:sp>
        <p:nvSpPr>
          <p:cNvPr id="269" name="Google Shape;26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900"/>
              </a:spcBef>
              <a:spcAft>
                <a:spcPts val="0"/>
              </a:spcAft>
              <a:buClr>
                <a:srgbClr val="2D3B45"/>
              </a:buClr>
              <a:buSzPts val="1800"/>
              <a:buFont typeface="Lato"/>
              <a:buChar char="●"/>
            </a:pPr>
            <a:r>
              <a:rPr b="1" lang="en">
                <a:solidFill>
                  <a:srgbClr val="2D3B45"/>
                </a:solidFill>
                <a:latin typeface="Lato"/>
                <a:ea typeface="Lato"/>
                <a:cs typeface="Lato"/>
                <a:sym typeface="Lato"/>
              </a:rPr>
              <a:t>Pete Conrad</a:t>
            </a:r>
            <a:r>
              <a:rPr lang="en">
                <a:solidFill>
                  <a:srgbClr val="2D3B45"/>
                </a:solidFill>
                <a:latin typeface="Lato"/>
                <a:ea typeface="Lato"/>
                <a:cs typeface="Lato"/>
                <a:sym typeface="Lato"/>
              </a:rPr>
              <a:t> - ex navy pilot, no combat experience, but became a test pilot. Graduated from Pax river. It is mentioned that Conrad flew for 23 years. HIs father was a philadelphia stockbroker, had a house in the Main Line Suburbs, a limo, and a chauffeur.(Rich), But the depression took everything from them. His parents divorced, and moved to Florida. Went to Princeton to learn flying. </a:t>
            </a:r>
            <a:endParaRPr>
              <a:solidFill>
                <a:srgbClr val="2D3B45"/>
              </a:solidFill>
              <a:latin typeface="Lato"/>
              <a:ea typeface="Lato"/>
              <a:cs typeface="Lato"/>
              <a:sym typeface="Lato"/>
            </a:endParaRPr>
          </a:p>
          <a:p>
            <a:pPr indent="0" lvl="0" marL="0" rtl="0" algn="l">
              <a:spcBef>
                <a:spcPts val="900"/>
              </a:spcBef>
              <a:spcAft>
                <a:spcPts val="0"/>
              </a:spcAft>
              <a:buNone/>
            </a:pPr>
            <a:r>
              <a:t/>
            </a:r>
            <a:endParaRPr sz="600">
              <a:solidFill>
                <a:srgbClr val="2D3B45"/>
              </a:solidFill>
              <a:latin typeface="Lato"/>
              <a:ea typeface="Lato"/>
              <a:cs typeface="Lato"/>
              <a:sym typeface="Lato"/>
            </a:endParaRPr>
          </a:p>
          <a:p>
            <a:pPr indent="-342900" lvl="0" marL="457200" rtl="0" algn="l">
              <a:spcBef>
                <a:spcPts val="900"/>
              </a:spcBef>
              <a:spcAft>
                <a:spcPts val="0"/>
              </a:spcAft>
              <a:buSzPts val="1800"/>
              <a:buChar char="●"/>
            </a:pPr>
            <a:r>
              <a:rPr b="1" lang="en">
                <a:solidFill>
                  <a:srgbClr val="2D3B45"/>
                </a:solidFill>
                <a:latin typeface="Lato"/>
                <a:ea typeface="Lato"/>
                <a:cs typeface="Lato"/>
                <a:sym typeface="Lato"/>
              </a:rPr>
              <a:t>Gus Grissom</a:t>
            </a:r>
            <a:r>
              <a:rPr lang="en">
                <a:solidFill>
                  <a:srgbClr val="2D3B45"/>
                </a:solidFill>
                <a:latin typeface="Lato"/>
                <a:ea typeface="Lato"/>
                <a:cs typeface="Lato"/>
                <a:sym typeface="Lato"/>
              </a:rPr>
              <a:t> is first mentioned in this chapter, he was a Korean war veteran as an airforce pilot.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